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58" r:id="rId7"/>
    <p:sldId id="287" r:id="rId8"/>
    <p:sldId id="259" r:id="rId9"/>
    <p:sldId id="283" r:id="rId10"/>
    <p:sldId id="260" r:id="rId11"/>
    <p:sldId id="286" r:id="rId12"/>
    <p:sldId id="261" r:id="rId13"/>
    <p:sldId id="284" r:id="rId14"/>
    <p:sldId id="285" r:id="rId15"/>
    <p:sldId id="290" r:id="rId16"/>
    <p:sldId id="291" r:id="rId17"/>
    <p:sldId id="292" r:id="rId18"/>
    <p:sldId id="293" r:id="rId19"/>
    <p:sldId id="288" r:id="rId20"/>
    <p:sldId id="279" r:id="rId21"/>
    <p:sldId id="289" r:id="rId22"/>
    <p:sldId id="294" r:id="rId23"/>
    <p:sldId id="263" r:id="rId24"/>
    <p:sldId id="280" r:id="rId25"/>
    <p:sldId id="265" r:id="rId26"/>
    <p:sldId id="295" r:id="rId27"/>
    <p:sldId id="281" r:id="rId28"/>
    <p:sldId id="298" r:id="rId29"/>
    <p:sldId id="297" r:id="rId30"/>
    <p:sldId id="275" r:id="rId31"/>
    <p:sldId id="29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CB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6438" autoAdjust="0"/>
  </p:normalViewPr>
  <p:slideViewPr>
    <p:cSldViewPr snapToGrid="0">
      <p:cViewPr varScale="1">
        <p:scale>
          <a:sx n="109" d="100"/>
          <a:sy n="109" d="100"/>
        </p:scale>
        <p:origin x="126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047056-A4A4-49C6-B53A-A3B5AD2C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6B0B6-1521-4655-A849-832BDEEDB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A7818-9FD1-4A4A-BBB8-A8F7A885158A}" type="datetimeFigureOut">
              <a:rPr lang="en-US" smtClean="0"/>
              <a:t>5/1/26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D0097-1060-4E43-8794-A93E30064A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457E5-A2BA-4F1E-ACE4-06A1C8C83D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95B5C-AE81-486B-8299-C690ADF0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22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68347-4327-4298-850E-31E39F309FB1}" type="datetimeFigureOut">
              <a:rPr lang="en-US" smtClean="0"/>
              <a:t>5/1/26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2D2F8-28A7-48E8-ADD3-E9583D47D8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1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53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F12EB-66F8-36D4-298E-AD78ABE3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6FB6CA-CE67-A3EB-EB1F-0DA29E0AE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6DB6E0-229B-39CC-536D-4385C9CCF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77818-F259-F591-992C-406B61DB5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08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89A60-5F8D-819A-8E1C-E5095BDF1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20085B-D31D-1BCD-AC1C-FB2996DE9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F41F6E-28C5-26A0-D401-A5EBB94E2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4069D-AD8B-C7F0-DCB5-DE792B163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60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3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E8C2B-4464-2874-2C7B-2AAEDE556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B73C96-5031-FE63-CE3E-C663AA3FE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619A82-207D-893C-4CE1-E4B0EEFC2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86D4C-02B0-A361-800F-5813F0F7F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50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A8155-B596-6F5E-ED11-654D6F1D9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429258-7300-FD82-3DB8-34DEEA050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A43D7A-9DEB-47DC-869E-11A5D237F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D1DA8-DA48-C779-B06D-FF2A8F891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76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8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C203F-8BE5-C54A-07D6-570C87F46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6146E0-9891-097B-E7AF-1D2EB5FE8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523403-F57A-CB44-B11F-A5595E283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6252D-FD0F-70BD-5C27-027ECB8567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6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3D143-2B95-0D41-C9AD-76849DD7E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FAB0F-867D-3603-1E2D-E9C963C8FC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9CEBC-89D8-A6F7-C777-AA3815C46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1C0B0-A035-6FA8-4241-6267331A7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6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78C5C-CD2E-9E30-495E-B4231F030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4714F-78C4-93F8-8F41-7B8F76B2F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9F93CD-1786-85F9-7AC6-658B1E458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E2DF8-3DEC-5C54-F1C4-0F553A856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4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B75DD-A883-AF97-F15F-569BFA784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4C3C5F-D8C6-0933-086B-42328A1FC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C8F93-084E-17CB-C115-AF5159F4F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74EC6-38DF-96D0-3387-C18C3A3BC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8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E26A2-D8FE-FF74-4833-4E23C9CEA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CA471B-7389-E553-8CBC-86E7DC31D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3BC707-6E88-A335-3ECF-ED57C7009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34A0F-994C-2433-7495-48862F1A5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96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B5A29-4774-3D43-FF29-6E5CAB2B9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060AA5-ED3B-4C2D-D8EE-3AF5A524B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9D28E-D1DE-0C58-B499-6B2E6E361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25BEB-85BF-CC34-BF05-CCFE3AA88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82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DD142-CE77-BFDB-55E4-3573BCE75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1C50D8-5AB0-3CBF-1CE3-801F7A39A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B8B2CC-5E63-5753-BC3F-BE7FC3CB3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53288-E84F-582E-E311-ECDFBC563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2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AE00-4569-D273-E2ED-AEA022F1F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32B8D-A529-0EE8-4F85-22A9C069C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1DE36-495C-EE17-120B-1B8B5B3B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2A5EA-36E0-FC9E-6FFC-F69314CE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30ECC-2EF8-EF3A-597D-E006129F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3458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B9BC-B085-36C1-FB52-83DE70E0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0D7E5-A2B2-7A00-9E5A-8155C8FCC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277E7-54E6-0608-AABD-6EB8BF42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18CDD-C497-EBB8-E33E-B9958E74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6DE22-9B22-4921-F1B3-26AD1445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4402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CE5464-9811-9C35-3276-7BF43070E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6BC43-51DF-DD2E-810D-EB6910659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AC39E-479C-8DCE-BE34-86F84DAB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8E6ED-1D69-63A6-0C72-75D06FF2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0CE15-2269-BB09-04EF-7A4772F6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3331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4076C2D-3CFB-4EFB-8012-9F6E6533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D3A9EE-57EE-476A-A657-3A4019818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218" y="690802"/>
            <a:ext cx="4936277" cy="575890"/>
          </a:xfrm>
          <a:prstGeom prst="rect">
            <a:avLst/>
          </a:prstGeom>
        </p:spPr>
        <p:txBody>
          <a:bodyPr/>
          <a:lstStyle>
            <a:lvl1pPr algn="l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2A0CB777-EF14-4BA6-A19D-697B165B1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069" y="256867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0053894D-FD48-4BB5-84D8-2EE54EC8D7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0069" y="286198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32A7FBEC-71F7-4A1F-82A1-C7FBFE051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3979" y="256867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00EDBC93-E454-47AD-B9C9-E7CCE8DE6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3979" y="286198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E792D94E-72D4-43F1-8063-14A3F6270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0069" y="504430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C18EBA8F-5A95-4501-A602-A9889F0CE3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069" y="533761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AF03D6DF-70BB-4EC0-B7BF-94BB780FD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13980" y="5047681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A21FAF3A-556C-4A61-B1C4-E6FB98BE40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3980" y="5340990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Footer Placeholder 15">
            <a:extLst>
              <a:ext uri="{FF2B5EF4-FFF2-40B4-BE49-F238E27FC236}">
                <a16:creationId xmlns:a16="http://schemas.microsoft.com/office/drawing/2014/main" id="{54442D89-5EE7-4BC5-A35D-B0F93DD3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16">
            <a:extLst>
              <a:ext uri="{FF2B5EF4-FFF2-40B4-BE49-F238E27FC236}">
                <a16:creationId xmlns:a16="http://schemas.microsoft.com/office/drawing/2014/main" id="{DC13E404-DE29-4300-A8D5-25F34585A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Date Placeholder 14">
            <a:extLst>
              <a:ext uri="{FF2B5EF4-FFF2-40B4-BE49-F238E27FC236}">
                <a16:creationId xmlns:a16="http://schemas.microsoft.com/office/drawing/2014/main" id="{1EAC24B5-8E72-46CA-9A6A-4A6D6EA2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F11D19-3D38-460E-A8AF-F6A30642EC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90069" y="181885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F915DDB2-3A13-4240-8ECB-677499946C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13979" y="181885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9059CA0-144F-4780-BA0D-005B827AAEC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90069" y="428183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B770164C-988C-4217-B0E9-7D0DC17C8B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08115" y="4294030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35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65AAE033-7EA4-4A87-A126-29FE427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A5F6FE17-A48F-4A3E-8719-1DE83CD6B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2048" y="1199853"/>
            <a:ext cx="3929901" cy="39299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73882-4B79-419D-89EE-4B7CED18D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623" y="2210810"/>
            <a:ext cx="4579970" cy="53803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F50E1F4-245D-4104-AFDB-25D35D7C5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661" y="2747550"/>
            <a:ext cx="5309918" cy="28720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3A2FF74-415E-49BB-B2ED-E04C7B50BD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453" y="1433033"/>
            <a:ext cx="3527091" cy="3463540"/>
          </a:xfrm>
          <a:prstGeom prst="ellipse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1847553A-14C8-45EB-88C7-05CE63B7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E7FABA93-7D08-4CFE-B3A8-D44B1A0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FBD26C03-0B97-464A-A39C-A1F339DB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3929502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F31BC2D-187A-4ED3-8D67-C55187E5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7F2F5-8E72-425B-A8C2-2B3262F7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440" y="2741026"/>
            <a:ext cx="5002478" cy="2357066"/>
          </a:xfrm>
          <a:prstGeom prst="rect">
            <a:avLst/>
          </a:prstGeom>
        </p:spPr>
        <p:txBody>
          <a:bodyPr/>
          <a:lstStyle>
            <a:lvl1pPr algn="ctr"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91232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D540A63-9BB9-478A-BE65-7A901018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7FB1D5-16C4-4AAC-9E31-560F596F8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55" y="1823626"/>
            <a:ext cx="4569572" cy="580029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C269BEF2-E65B-4046-B8D1-1E5DC6D58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6595" y="2807310"/>
            <a:ext cx="5824073" cy="194014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200000"/>
              </a:lnSpc>
              <a:spcBef>
                <a:spcPts val="0"/>
              </a:spcBef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Footer Placeholder 15">
            <a:extLst>
              <a:ext uri="{FF2B5EF4-FFF2-40B4-BE49-F238E27FC236}">
                <a16:creationId xmlns:a16="http://schemas.microsoft.com/office/drawing/2014/main" id="{D89CE923-C669-4E0E-8161-BB328133E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lide Number Placeholder 16">
            <a:extLst>
              <a:ext uri="{FF2B5EF4-FFF2-40B4-BE49-F238E27FC236}">
                <a16:creationId xmlns:a16="http://schemas.microsoft.com/office/drawing/2014/main" id="{C820EE41-4997-4CD3-B951-56ECA8842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14">
            <a:extLst>
              <a:ext uri="{FF2B5EF4-FFF2-40B4-BE49-F238E27FC236}">
                <a16:creationId xmlns:a16="http://schemas.microsoft.com/office/drawing/2014/main" id="{A2A3BC0C-B522-4DA2-BBC0-AC180D8B2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3043186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6D81B66-9FC1-4E48-808B-98B1726D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47F51C0-908A-420C-B5BC-5685D0E95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716" y="1823625"/>
            <a:ext cx="4719884" cy="580030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F835D01-B0D4-49D8-B947-C2062305C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005" y="4230943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B4ACDBA-7606-44B8-B1E1-C4750F895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05" y="4546458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24600D7-8A94-406B-9274-351140BE2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02" y="4234631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FE6844F-9BC3-4E56-82B1-0B53BE292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503" y="4550146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105C7AE2-E0F2-4EA9-B804-774B125FB0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4218499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B70930A-D98B-43B3-BC32-B48D9D7F0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534014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500DE4BC-2A21-4C62-8F5C-AFE1D0AEDF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6967" y="4218499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EEFD44C-4B64-4246-BC04-76812ED5E0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6967" y="4534014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AB492A3E-766F-42FE-A5F7-88807B595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784AE79C-95F2-4A84-B62A-95B076FB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1C2E5CE3-E252-4255-BF5E-8B4F1F3A1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5E5C588-A831-4EB3-BFDF-78002F7D550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08479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3">
            <a:extLst>
              <a:ext uri="{FF2B5EF4-FFF2-40B4-BE49-F238E27FC236}">
                <a16:creationId xmlns:a16="http://schemas.microsoft.com/office/drawing/2014/main" id="{AD31BE3F-B09E-4BCC-947F-3D4DB153E3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6976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0BF7BBBD-C42C-408E-8F10-7B1BF3C53E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72085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74FF5159-7129-4F52-B5B7-13F2D04EAD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09232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88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E96CB8F-A88F-40C3-A65B-8C33A16A0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086E70-8E77-436D-93CE-4BCD3EC9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80501"/>
            <a:ext cx="5097428" cy="991689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95B0D27-123C-4F09-AEDC-7874964B77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37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3772143-8573-4FED-977E-651FC59C16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2336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FD80858-A8CA-496F-8CC0-5ACDBE6511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933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2B840B1F-9319-4653-84C5-FF1FDC5E9D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931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882E4D8-D2AA-4EA0-BBCE-50334E8D16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3530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7EFBCD4-F812-493F-895A-3449020A06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3528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698D43C2-06AB-4549-BCD0-CBDCA0653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7B2AB1D3-DFF0-43A8-BDE0-52FB314E0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28A81ABF-135E-483F-9992-6F79C2F55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277771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84044BB2-E43C-47D4-AA71-04F22AA3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F929B-B0E5-4A66-B6D7-462C68EF7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082" y="2232234"/>
            <a:ext cx="7323836" cy="743753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04A0468C-03A1-433C-BEB5-89CD0787A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9369" y="3317783"/>
            <a:ext cx="4172533" cy="2746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1345DEAC-8D5A-44A0-9EA3-9A2039ADD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9369" y="3651424"/>
            <a:ext cx="4172533" cy="23296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D2839B01-8B79-4655-BADE-8F0A93519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2448" y="3317783"/>
            <a:ext cx="4172533" cy="2746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0AFF7FE-E069-4C57-9F9F-909B7FE43E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2448" y="3651424"/>
            <a:ext cx="4172533" cy="23296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1" name="Footer Placeholder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151981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551AED-617A-4A51-AA8F-586F3703B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DB23A-E569-444D-8607-FD404EECF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50" y="563671"/>
            <a:ext cx="4989629" cy="2387771"/>
          </a:xfrm>
          <a:prstGeom prst="rect">
            <a:avLst/>
          </a:prstGeom>
        </p:spPr>
        <p:txBody>
          <a:bodyPr anchor="b"/>
          <a:lstStyle>
            <a:lvl1pPr algn="ctr"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B0D3D1-FC7B-43D5-B514-082D63A90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852" y="3531676"/>
            <a:ext cx="4989628" cy="1756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CC2E4653-FDDE-4AC5-A23D-4269479A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C3F5CE00-2FB1-4930-8D2C-DB4DFDB2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2CEBC169-C2E2-4153-8A08-6B982C0D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02210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9DC0A-F323-C3D7-65B1-77529D17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2D133-ABB3-4CE4-770F-19A0F3653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4910-09C0-0EED-9283-2C2C61A1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7675D-1FFF-7F23-1B2C-25792449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51FA2-E3F1-CA89-CAF0-C4CEE3680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01710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7F6B47B-FE57-44F5-B5A8-26DF978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9444BC-BA6E-47AE-9F54-D7B7A498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74" y="1327759"/>
            <a:ext cx="4989628" cy="1929505"/>
          </a:xfrm>
          <a:prstGeom prst="rect">
            <a:avLst/>
          </a:prstGeom>
        </p:spPr>
        <p:txBody>
          <a:bodyPr anchor="b"/>
          <a:lstStyle>
            <a:lvl1pPr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ACD8B9-402D-4E40-BE1F-41060444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934" y="3257264"/>
            <a:ext cx="4989628" cy="8160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08032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C80EFA4-265B-48D2-AE72-8585EEED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648289-A550-4F4F-96C8-3D82FCE94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069" y="695093"/>
            <a:ext cx="4919354" cy="66749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3EEFC4F-DE64-450E-9DD5-65D08E123C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9594" y="1873815"/>
            <a:ext cx="2556579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8C58F5B-7BA2-42E8-B66A-4561678AD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9595" y="2178444"/>
            <a:ext cx="2556579" cy="13282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3AAE-DD8A-4954-B033-100DF6D975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8997" y="1873815"/>
            <a:ext cx="255657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7B5D3C5-66A2-486B-9B1D-A7075D150C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8997" y="2178444"/>
            <a:ext cx="2556578" cy="1291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D063EDB-47FD-44F8-9344-12CBC2AE0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9595" y="4071261"/>
            <a:ext cx="2556577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4586DE3-CDE9-4337-A49D-C1031595E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9596" y="4383943"/>
            <a:ext cx="2556577" cy="13282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64F0745D-06FC-4840-B9DF-3176DEDA6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8997" y="4071261"/>
            <a:ext cx="255657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29A1EC1-1F01-46ED-BF67-15FE9E120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8997" y="4375890"/>
            <a:ext cx="2556578" cy="1291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Footer Placeholder 15">
            <a:extLst>
              <a:ext uri="{FF2B5EF4-FFF2-40B4-BE49-F238E27FC236}">
                <a16:creationId xmlns:a16="http://schemas.microsoft.com/office/drawing/2014/main" id="{B2A74AF7-DFFE-4795-8CF0-8C90F6C3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lide Number Placeholder 16">
            <a:extLst>
              <a:ext uri="{FF2B5EF4-FFF2-40B4-BE49-F238E27FC236}">
                <a16:creationId xmlns:a16="http://schemas.microsoft.com/office/drawing/2014/main" id="{13F4D90B-645E-4CFF-8AA0-91C26984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3" name="Date Placeholder 14">
            <a:extLst>
              <a:ext uri="{FF2B5EF4-FFF2-40B4-BE49-F238E27FC236}">
                <a16:creationId xmlns:a16="http://schemas.microsoft.com/office/drawing/2014/main" id="{21EA3114-5B31-47ED-9AB6-EE59E5803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074144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490FC0B-50EB-42D6-A2A5-E02EE642E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04AFCE56-D794-4638-A3EC-63DCFB4B6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511" y="760406"/>
            <a:ext cx="5424988" cy="579245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18D6597-136D-4434-B628-D387BBEEC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511" y="3417877"/>
            <a:ext cx="280628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691DF94-6587-4325-9C04-970034F1A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511" y="3766050"/>
            <a:ext cx="280628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3CE4E75-7868-44AD-9AF2-753E07BE78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4520" y="3400925"/>
            <a:ext cx="280628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A9FE9C2-0801-4D41-A54B-E00BC7AB7C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4520" y="3749098"/>
            <a:ext cx="280628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32FBCC2-2CDB-448A-AA61-8D9949522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29" y="3400925"/>
            <a:ext cx="269224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6A4D9D-1690-4C0A-9F62-1FE93C014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29" y="3749098"/>
            <a:ext cx="269224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48863DDD-C3CC-439D-B738-34F6E8960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A4788388-29C8-4E9F-BF82-A1648088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5E6E1CB5-0E5F-4B44-8044-4010565FC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385285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133E6176-F4F6-41F9-8F2A-BA6586E16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AC667-531B-4E40-98C6-B36847DE0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77876"/>
            <a:ext cx="5097428" cy="918377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2930722-7AFE-41FC-8830-E2075CE78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012" y="2724048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FD0E59A-1834-4F86-8ED3-1EBC64322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209" y="2930881"/>
            <a:ext cx="3639904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7084F479-66F8-4110-96A2-F3A27ED1C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9" y="3282057"/>
            <a:ext cx="3639904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D083869-3E3D-40A3-AE1C-3384E7096A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35012" y="3882118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ECD259C4-54A9-4BCA-A693-5A8F91D82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9" y="4097257"/>
            <a:ext cx="3639905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3099E6DD-0A81-4AD6-97AD-DB777418E5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9" y="4448433"/>
            <a:ext cx="3639905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1E19938-3E97-4D01-9075-1BB1AF8DDF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5012" y="5046627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FA19E736-C7E5-448A-AC90-0EB1D902C0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8730" y="5267189"/>
            <a:ext cx="3639905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C139082-0147-4871-8F86-8D4DFC57E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8730" y="5618365"/>
            <a:ext cx="3639905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1" name="Footer Placeholder 15">
            <a:extLst>
              <a:ext uri="{FF2B5EF4-FFF2-40B4-BE49-F238E27FC236}">
                <a16:creationId xmlns:a16="http://schemas.microsoft.com/office/drawing/2014/main" id="{97BCF052-161B-4AD4-AE2D-DED3FA964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E388F47C-0B7F-4C1B-B356-52A1CB56D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:a16="http://schemas.microsoft.com/office/drawing/2014/main" id="{4654010E-C1FB-4195-AD8B-03A8DAE01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608075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172C710-E0AE-4BB2-88CC-99E77C18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C9529-8AA8-4D29-9375-C57976886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07" y="501519"/>
            <a:ext cx="10515600" cy="492025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68E86424-D329-4314-90E5-3475B98D2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7206" y="1599947"/>
            <a:ext cx="1706965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64DB45FF-E618-4122-91A4-A6E4F2B7FC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3421" y="2378452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9D03616C-C870-402E-9CD2-D61A8C881C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43586" y="2129182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1EFBBB7D-BA85-47E3-B62F-AA1F2F44FB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4399" y="3528829"/>
            <a:ext cx="1209143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56FCC53-780F-4831-91B6-1F8A24502C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31018" y="3528829"/>
            <a:ext cx="1380681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5A939BCA-4047-481F-B0C2-85F9AFDD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2436" y="4634331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EEACD572-F95D-4ABE-9CC6-03D3CAF89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9913" y="4459860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F21A51C9-DB80-45BF-8C5D-A02369272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7403" y="4321788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AAF01185-D17F-4327-A264-7BA944344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7206" y="5468790"/>
            <a:ext cx="1706965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0F026DA0-6868-4098-AA73-18F8CB2750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6546" y="5195673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886378-0368-485F-8D6E-3C9CB4C6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47369" y="3774842"/>
            <a:ext cx="46836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8EB2C4E-9EF3-4CC7-9BDE-ED5598CCB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80689" y="2091972"/>
            <a:ext cx="4678" cy="33768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794545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EDCC43F-6D79-4D9A-A842-74287B40D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255D77-6260-4F8F-86E3-D0AAF36F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5" y="1158710"/>
            <a:ext cx="5611660" cy="677782"/>
          </a:xfrm>
          <a:prstGeom prst="rect">
            <a:avLst/>
          </a:prstGeom>
        </p:spPr>
        <p:txBody>
          <a:bodyPr anchor="b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C91A828-665B-4FC2-950E-370DF47348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BE18AA7-27E7-4763-A428-079E43A450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3290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ED488B3-3B38-4DE8-8789-E9C406DB65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53332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717E8AA-E5DC-43D1-BED9-1A8F554EB6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7008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83A9D178-AD0E-4E87-97B3-88B79A533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2028" y="4704557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F8B39EE-8EB7-4880-A9FE-9F98D23984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1306" y="4704558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C74686F1-FD3B-4529-9DBC-C6E34312C5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4982" y="4704557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0A8B5FF2-6B96-4FE7-A6ED-0C89D74FA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B8BB57A8-7823-42A3-BA84-96690BFF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902A41BF-FE61-48B9-A0B1-94AAB1538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858706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41C2529C-151F-488B-A358-D60A3D552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EB21-CF4E-4578-820A-EACF488B1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975" y="1144939"/>
            <a:ext cx="5473874" cy="687833"/>
          </a:xfrm>
          <a:prstGeom prst="rect">
            <a:avLst/>
          </a:prstGeom>
        </p:spPr>
        <p:txBody>
          <a:bodyPr anchor="b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7F450FCB-3FE4-489F-A4BA-4BF492C22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B6054A1-FB6D-4599-BAA9-5A51A0FA8C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3991" y="2822318"/>
            <a:ext cx="3574251" cy="4487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54896-ABA6-49DF-9D5D-B2E6224DD44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6775" y="3333750"/>
            <a:ext cx="4352925" cy="263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E9FFDEA-766B-48BC-B5E5-F06563BF4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9875" y="2829932"/>
            <a:ext cx="3574251" cy="4487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067B5EA1-9C03-415F-A792-0E81289D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258AB827-653F-449B-8FE9-EC1E4F1C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045230A5-30E4-4168-93C9-124C889B6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C1979EE6-6944-48F0-87CE-65E90A3ACC71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433647" y="3333750"/>
            <a:ext cx="4352925" cy="263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514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Yea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raphic 119">
            <a:extLst>
              <a:ext uri="{FF2B5EF4-FFF2-40B4-BE49-F238E27FC236}">
                <a16:creationId xmlns:a16="http://schemas.microsoft.com/office/drawing/2014/main" id="{0D59F18F-5BD3-4E80-A69E-6D92DA9B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CFC79B-A403-4086-AB1A-E4F1F5AC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2689356"/>
            <a:ext cx="8510121" cy="0"/>
            <a:chOff x="1504814" y="2488864"/>
            <a:chExt cx="8510121" cy="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993C126-30E8-42C9-97ED-B7968CE61D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10C08B4-5A67-4383-9733-CF6DCA952D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736A6D3-72B8-4ADD-83D7-F905F1EB82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C048AE4-D798-4F1B-874C-F9044ECC86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24A7533-05E8-464C-81E3-83136E632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14E820A-336F-43A8-AB0D-875A28FB90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D557188-FB50-4CF1-85AD-28747D97DC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AF23435-A9FF-4958-AAD2-BC57F32090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B538E04-AA2E-459F-8D6B-7272BF911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79A5921-876C-47AA-BF02-FADD423D79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B30A0A8-B885-4ACC-A172-7A4408F0C0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B7C7B2-16AE-4434-A8AD-0977BCB94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98" y="512299"/>
            <a:ext cx="10515600" cy="72738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1" name="Text Placeholder 14">
            <a:extLst>
              <a:ext uri="{FF2B5EF4-FFF2-40B4-BE49-F238E27FC236}">
                <a16:creationId xmlns:a16="http://schemas.microsoft.com/office/drawing/2014/main" id="{53B0593C-E961-4FCF-8FFD-E10C0FD17B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92423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2" name="Text Placeholder 14">
            <a:extLst>
              <a:ext uri="{FF2B5EF4-FFF2-40B4-BE49-F238E27FC236}">
                <a16:creationId xmlns:a16="http://schemas.microsoft.com/office/drawing/2014/main" id="{82A98F85-0B8A-4F76-813C-C9E7A0AD88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60668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3" name="Text Placeholder 14">
            <a:extLst>
              <a:ext uri="{FF2B5EF4-FFF2-40B4-BE49-F238E27FC236}">
                <a16:creationId xmlns:a16="http://schemas.microsoft.com/office/drawing/2014/main" id="{0E645547-1191-4919-804B-D1DC905F36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07743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3" name="Text Placeholder 14">
            <a:extLst>
              <a:ext uri="{FF2B5EF4-FFF2-40B4-BE49-F238E27FC236}">
                <a16:creationId xmlns:a16="http://schemas.microsoft.com/office/drawing/2014/main" id="{70437561-3145-4AA5-B5BF-FC2748828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5322" y="2436036"/>
            <a:ext cx="11942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25924F20-2A98-40F8-8A1C-BF4BCDC2E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540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DFA884F6-1E9E-4CB8-B4C3-3699E85DC2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481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7C52539B-C569-4941-87E7-C3EFCFA1B4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423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9B18D372-BEFC-4475-B0A5-A798E6CFD6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64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19FE16DC-63F2-4A3D-A743-C8480AE39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306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23422F26-58EB-43A7-A33C-2ADBC2320C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247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D9B50A50-093B-4DCA-929F-AF8AB169A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189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A60753DF-99A3-4BAF-AA47-4AD0BEAEAE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130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70DC77E-070B-46BC-B95C-A323D9EEC9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072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E7D1C36D-258C-4B31-95BB-6C0127AEEA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013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214A7064-793B-4F30-9A33-42069EF604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6955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5868F5A5-3ED0-4C78-A557-F4B94B123D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58963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4" name="Text Placeholder 14">
            <a:extLst>
              <a:ext uri="{FF2B5EF4-FFF2-40B4-BE49-F238E27FC236}">
                <a16:creationId xmlns:a16="http://schemas.microsoft.com/office/drawing/2014/main" id="{A727AB6E-B8DB-4DE5-BF92-3EDCA58B0CD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92423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5" name="Text Placeholder 14">
            <a:extLst>
              <a:ext uri="{FF2B5EF4-FFF2-40B4-BE49-F238E27FC236}">
                <a16:creationId xmlns:a16="http://schemas.microsoft.com/office/drawing/2014/main" id="{9E6A60C5-3054-4500-AE04-5766330FED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39498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6" name="Text Placeholder 14">
            <a:extLst>
              <a:ext uri="{FF2B5EF4-FFF2-40B4-BE49-F238E27FC236}">
                <a16:creationId xmlns:a16="http://schemas.microsoft.com/office/drawing/2014/main" id="{3984C0A5-C9AE-4249-8578-A0909B41B4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86573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4" name="Text Placeholder 14">
            <a:extLst>
              <a:ext uri="{FF2B5EF4-FFF2-40B4-BE49-F238E27FC236}">
                <a16:creationId xmlns:a16="http://schemas.microsoft.com/office/drawing/2014/main" id="{4C9A8467-48EB-4C64-8A54-0526649B91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5322" y="4134112"/>
            <a:ext cx="11942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1C267AB-B4C6-4059-B2A8-DCF715B29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540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3BF85ABF-DD16-49D4-9DD2-C35A92EAFE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481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997C6187-BB2F-413C-AC7B-BBAA249AFD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423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96C1DC7A-93B1-4894-AD2D-AC636AC3DA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4364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872C35DC-A640-4C27-A87F-380E7440F3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3306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02969206-EA35-4C29-B0EB-3FF5636A8A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2247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2" name="Text Placeholder 14">
            <a:extLst>
              <a:ext uri="{FF2B5EF4-FFF2-40B4-BE49-F238E27FC236}">
                <a16:creationId xmlns:a16="http://schemas.microsoft.com/office/drawing/2014/main" id="{79B642F3-327B-4AF1-85D8-5BE8BA286A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189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3" name="Text Placeholder 14">
            <a:extLst>
              <a:ext uri="{FF2B5EF4-FFF2-40B4-BE49-F238E27FC236}">
                <a16:creationId xmlns:a16="http://schemas.microsoft.com/office/drawing/2014/main" id="{0D45BD78-6B19-4D6A-A164-2017ABC783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130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4" name="Text Placeholder 14">
            <a:extLst>
              <a:ext uri="{FF2B5EF4-FFF2-40B4-BE49-F238E27FC236}">
                <a16:creationId xmlns:a16="http://schemas.microsoft.com/office/drawing/2014/main" id="{494676D6-C880-49A1-B83E-2D632934D6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072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5" name="Text Placeholder 14">
            <a:extLst>
              <a:ext uri="{FF2B5EF4-FFF2-40B4-BE49-F238E27FC236}">
                <a16:creationId xmlns:a16="http://schemas.microsoft.com/office/drawing/2014/main" id="{0C07048D-5DEB-4348-8A16-DB77BE4909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8013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Text Placeholder 14">
            <a:extLst>
              <a:ext uri="{FF2B5EF4-FFF2-40B4-BE49-F238E27FC236}">
                <a16:creationId xmlns:a16="http://schemas.microsoft.com/office/drawing/2014/main" id="{DCED3D6A-EF8C-4F42-B23B-30ED2C33EA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955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7" name="Text Placeholder 14">
            <a:extLst>
              <a:ext uri="{FF2B5EF4-FFF2-40B4-BE49-F238E27FC236}">
                <a16:creationId xmlns:a16="http://schemas.microsoft.com/office/drawing/2014/main" id="{E966B469-8508-4732-8A0A-58429BD0E7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58963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7A40874-7B89-4A5D-9562-21D6994C3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4391183"/>
            <a:ext cx="8510121" cy="0"/>
            <a:chOff x="1504814" y="2488864"/>
            <a:chExt cx="8510121" cy="0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2860379-5BA3-4D4F-BAC0-C7783F7552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F221EBE-F43A-48CE-8E3D-D0777E2424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70DFAA8-4E1B-45F7-B640-2C00AAC6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67A42DA-2625-4CA8-AEC6-2FBCF01A92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9B3F7FF-9011-4E3D-9DA2-C144F9B7A5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EEA406-B4BE-4A22-9879-A86700556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5F5190B-A9FA-4925-81A3-8AF19F7093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3F58E8B-B6D9-46C2-95B1-755AD7B028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6BED819-4195-456A-8507-0CC09BDCFE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3541D3E-8275-4522-81E7-C83B829D83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CD34DF1-D500-4560-A303-92050A8112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47D7FFC8-D319-4F8D-9F95-39BB21C0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8DDD48EC-9DE8-4C43-881A-2597A1DD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650B4D37-2FE8-4F27-8951-CF9D947D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691548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A1982-C216-4747-ACCC-39BC3F50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D2AA7-E8A5-43C8-A284-AB4951189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949" y="527542"/>
            <a:ext cx="6922876" cy="687834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681FF-F6BE-41D5-AE6C-B4110384B0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738" y="1128713"/>
            <a:ext cx="7654925" cy="5068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A60E8AF0-85D7-4035-8301-57B3B4977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481785BD-DC42-4BBE-8C62-BCE6F0EA4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E7886D57-8CCD-43A4-AA49-E96D2EE3E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036791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F8B9974-85ED-46AA-8617-AC54C84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F28C4-DD1C-4E63-87E8-D76D85414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58" y="2433312"/>
            <a:ext cx="1939480" cy="2115505"/>
          </a:xfrm>
          <a:prstGeom prst="rect">
            <a:avLst/>
          </a:prstGeom>
        </p:spPr>
        <p:txBody>
          <a:bodyPr anchor="ctr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987B23C-61B9-4A48-AD36-5E284812C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88220" y="2599422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BD4661-3D71-432B-9308-D2D085BDDD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0425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89712B5-4C74-4247-B444-43F116D582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91629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3EE5A9D-21AC-4735-98D7-42551FA2C5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87443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DBA775-4308-4BDB-B966-8167F3D04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5041" y="2486242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DDB0B0-BDCD-459F-AF20-19E1A721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77246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A8E9D1-9673-42D1-A573-05CDC9EF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78450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2F851C1-89A7-44A6-8617-10C435FCD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4264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11C9BE46-D000-4DE5-8AD9-6BFAD927A0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773EC03-0830-4EAE-A7B0-38902833D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2E4889E-0745-4713-90D8-432A681AF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FD869E7-29DA-4FEB-AB84-1C1FC3ABA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E68119B-CDCA-4341-8772-2C5BF80B4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4435751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303A31BF-223A-44A5-84FD-7281FF2E4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666E1F4A-0D75-4B8E-A181-DBEB50FB1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EAE80D5-B799-4807-8F81-22C4218233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Footer Placeholder 15">
            <a:extLst>
              <a:ext uri="{FF2B5EF4-FFF2-40B4-BE49-F238E27FC236}">
                <a16:creationId xmlns:a16="http://schemas.microsoft.com/office/drawing/2014/main" id="{6F4437FE-F08F-4311-B53A-88E2B729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0" name="Slide Number Placeholder 16">
            <a:extLst>
              <a:ext uri="{FF2B5EF4-FFF2-40B4-BE49-F238E27FC236}">
                <a16:creationId xmlns:a16="http://schemas.microsoft.com/office/drawing/2014/main" id="{D0901035-50AC-4DE0-9A34-AAA61EC10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Date Placeholder 14">
            <a:extLst>
              <a:ext uri="{FF2B5EF4-FFF2-40B4-BE49-F238E27FC236}">
                <a16:creationId xmlns:a16="http://schemas.microsoft.com/office/drawing/2014/main" id="{5FDD3145-ADE2-4744-AF2E-9C8074C85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419144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0EE5-E45E-2DE7-0D4B-D3BBFF06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F4217-B9BA-0AAC-0350-EA0599315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215CA-01D8-DBDB-885B-3277A0F6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87965-A4AA-7319-0EAB-A04FFF0A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A327F-3FAB-4320-4CAD-8EC3F842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67464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A79A51B-CC7A-4B36-B457-AF323638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019BE9-6149-434A-B185-EE743411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16" y="2375820"/>
            <a:ext cx="1939480" cy="2218499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18B0121B-CD0E-495B-9B36-4E88EA4A97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6339" y="1326925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1" name="Picture Placeholder 9">
            <a:extLst>
              <a:ext uri="{FF2B5EF4-FFF2-40B4-BE49-F238E27FC236}">
                <a16:creationId xmlns:a16="http://schemas.microsoft.com/office/drawing/2014/main" id="{4508E76D-2071-4546-8DF2-405B38E2E27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09991" y="132619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5" name="Picture Placeholder 9">
            <a:extLst>
              <a:ext uri="{FF2B5EF4-FFF2-40B4-BE49-F238E27FC236}">
                <a16:creationId xmlns:a16="http://schemas.microsoft.com/office/drawing/2014/main" id="{D319C8D5-E3A6-45C8-8A64-1C1B70C90D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305041" y="133575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7" name="Picture Placeholder 9">
            <a:extLst>
              <a:ext uri="{FF2B5EF4-FFF2-40B4-BE49-F238E27FC236}">
                <a16:creationId xmlns:a16="http://schemas.microsoft.com/office/drawing/2014/main" id="{01486F31-E79E-4E60-8749-B8036B3F0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84248" y="132619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139AA92-1781-41FF-9168-9F70B1CD9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6" y="1222122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5FE36F90-735E-43D7-854A-0347B80505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2D0125FE-7543-4B0C-8C50-D4F2949EE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839FFFF4-4A0D-40BD-B34D-CD03D03FBE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2697A53A-8491-4753-901E-02236DC0D5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A51D26D1-89AE-43E7-8F1B-E28B18019F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2972538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0191059F-A4F0-4F1C-8237-308B7AD3F9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CFCD3D62-2515-40AC-A8A1-F7786244B3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96332DF1-A140-4DDE-9D59-EEF6D503A8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97" name="Picture Placeholder 9">
            <a:extLst>
              <a:ext uri="{FF2B5EF4-FFF2-40B4-BE49-F238E27FC236}">
                <a16:creationId xmlns:a16="http://schemas.microsoft.com/office/drawing/2014/main" id="{74EEDA10-EB71-4CAE-80C3-9C8B46E6DF0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136338" y="3967833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9" name="Picture Placeholder 9">
            <a:extLst>
              <a:ext uri="{FF2B5EF4-FFF2-40B4-BE49-F238E27FC236}">
                <a16:creationId xmlns:a16="http://schemas.microsoft.com/office/drawing/2014/main" id="{B9B031BF-4314-4A3C-B53C-3958CC4E62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209990" y="396710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1" name="Picture Placeholder 9">
            <a:extLst>
              <a:ext uri="{FF2B5EF4-FFF2-40B4-BE49-F238E27FC236}">
                <a16:creationId xmlns:a16="http://schemas.microsoft.com/office/drawing/2014/main" id="{BC693B9A-3B30-4605-8EB8-2F155D0A4D7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05040" y="397666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3" name="Picture Placeholder 9">
            <a:extLst>
              <a:ext uri="{FF2B5EF4-FFF2-40B4-BE49-F238E27FC236}">
                <a16:creationId xmlns:a16="http://schemas.microsoft.com/office/drawing/2014/main" id="{B4CC215D-FD31-4423-900D-14FF4F457AF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84247" y="396710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3" name="Text Placeholder 14">
            <a:extLst>
              <a:ext uri="{FF2B5EF4-FFF2-40B4-BE49-F238E27FC236}">
                <a16:creationId xmlns:a16="http://schemas.microsoft.com/office/drawing/2014/main" id="{D4954E76-6CE5-4657-B73B-9875EBBEE0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6727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4" name="Text Placeholder 14">
            <a:extLst>
              <a:ext uri="{FF2B5EF4-FFF2-40B4-BE49-F238E27FC236}">
                <a16:creationId xmlns:a16="http://schemas.microsoft.com/office/drawing/2014/main" id="{E361B92F-F111-450A-A880-C345037923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96865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5" name="Text Placeholder 14">
            <a:extLst>
              <a:ext uri="{FF2B5EF4-FFF2-40B4-BE49-F238E27FC236}">
                <a16:creationId xmlns:a16="http://schemas.microsoft.com/office/drawing/2014/main" id="{375C0FEC-10E7-43EA-953F-8CB9B43D05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98932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6" name="Text Placeholder 14">
            <a:extLst>
              <a:ext uri="{FF2B5EF4-FFF2-40B4-BE49-F238E27FC236}">
                <a16:creationId xmlns:a16="http://schemas.microsoft.com/office/drawing/2014/main" id="{84B1D0A0-DE01-44D1-9B3D-C05DBE9FF7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99070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7" name="Text Placeholder 14">
            <a:extLst>
              <a:ext uri="{FF2B5EF4-FFF2-40B4-BE49-F238E27FC236}">
                <a16:creationId xmlns:a16="http://schemas.microsoft.com/office/drawing/2014/main" id="{DB6914BB-9516-4473-A02F-1A325FA7EF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00136" y="5587475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8" name="Text Placeholder 14">
            <a:extLst>
              <a:ext uri="{FF2B5EF4-FFF2-40B4-BE49-F238E27FC236}">
                <a16:creationId xmlns:a16="http://schemas.microsoft.com/office/drawing/2014/main" id="{FEE30418-F1D4-4D16-A984-FAA6CA0C74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0274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D336D9D-1BA1-44AE-96D0-3ABDA2E02F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5950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80" name="Text Placeholder 14">
            <a:extLst>
              <a:ext uri="{FF2B5EF4-FFF2-40B4-BE49-F238E27FC236}">
                <a16:creationId xmlns:a16="http://schemas.microsoft.com/office/drawing/2014/main" id="{6CFC9B87-2AEB-414D-90C4-B7F8F4AA90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2018" y="5813275"/>
            <a:ext cx="1885515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DC42105-8FBF-4317-8822-399B1F79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8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44C80F9-E615-4699-A719-131E6201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8" y="123094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91882A0-07C5-40D6-9520-02882775B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5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42E90BB-F1EA-466F-939C-623189DF3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5" y="3863030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BBFD36F-B307-4513-ABAD-4A02FF73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7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E69D0B1-6D57-4A70-9C3C-F3A072AAA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7" y="387185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5C6593C-7D72-47FB-AACE-F8848EAFA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4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Footer Placeholder 15">
            <a:extLst>
              <a:ext uri="{FF2B5EF4-FFF2-40B4-BE49-F238E27FC236}">
                <a16:creationId xmlns:a16="http://schemas.microsoft.com/office/drawing/2014/main" id="{75E80FB1-82CC-4144-A899-130449B1A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6" name="Slide Number Placeholder 16">
            <a:extLst>
              <a:ext uri="{FF2B5EF4-FFF2-40B4-BE49-F238E27FC236}">
                <a16:creationId xmlns:a16="http://schemas.microsoft.com/office/drawing/2014/main" id="{10233900-5A86-4114-B6F5-3A0EA053C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7" name="Date Placeholder 14">
            <a:extLst>
              <a:ext uri="{FF2B5EF4-FFF2-40B4-BE49-F238E27FC236}">
                <a16:creationId xmlns:a16="http://schemas.microsoft.com/office/drawing/2014/main" id="{FD1BC0B7-CAA7-4673-9A20-4EFEDC54F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802333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17DE9787-F8D7-4BBC-B3C0-144EEF4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F666A-7AF7-4FC6-99DD-E06ED83C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507" y="412356"/>
            <a:ext cx="5561556" cy="567670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F2A51B67-A536-47ED-9C35-D2A4CF043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273" y="2216292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cap="all" spc="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22B9C39F-D011-4AC3-A4D5-F61A1CB36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3801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ACDF114-02BD-4A37-9BE7-AA8094B7CD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329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E3852728-C736-414F-BEC0-31AB3A704D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0856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6B731840-A0DA-423D-9AD1-D542C17BA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026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E47A2D3-1E75-488B-A7B8-CB951C8CFB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26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D6ADA9B-155A-4D54-8FCB-993ADEDA7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554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F3CF6C8-7D4D-4E50-B616-0431BD483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54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CDF49FC-54E3-44AE-A97C-193A25AD6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2082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42DE5D9-5D04-4F7F-9F34-704818185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2082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5F0B8140-B940-4531-9562-8D79015D9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5609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849CC034-065E-48F0-985D-B80C15200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09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8035ED58-36EB-4147-BCAF-919ADD4D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7D46932B-0FD6-4226-B251-4B815461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56763F7F-D8C0-4AC6-96D0-C445984C5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738281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3BA4599-9856-44E7-A2B6-2354614AF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B14DA-64F0-4FA7-9A51-F4DB1815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9441" y="1259911"/>
            <a:ext cx="5124189" cy="492302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C4C8188-3DF6-4730-A43A-B789F034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9441" y="1752212"/>
            <a:ext cx="4856479" cy="2413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15">
            <a:extLst>
              <a:ext uri="{FF2B5EF4-FFF2-40B4-BE49-F238E27FC236}">
                <a16:creationId xmlns:a16="http://schemas.microsoft.com/office/drawing/2014/main" id="{E06D1BDE-6908-49BA-9900-53DFFF4B1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6">
            <a:extLst>
              <a:ext uri="{FF2B5EF4-FFF2-40B4-BE49-F238E27FC236}">
                <a16:creationId xmlns:a16="http://schemas.microsoft.com/office/drawing/2014/main" id="{1C3470F5-DE33-49A4-AE82-D8EA10A4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3DCFC99-67D1-468A-8498-B3C1C90B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834407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3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0D97B-A767-D60A-F387-DC960CA9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9108C-A4CF-861F-86AD-1FA520301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9B869-D256-9D0D-466B-28091FC90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95EA2-950D-B2C9-155A-6BEFF3A1F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680F1-B930-9CAC-FB0C-BD0C303D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A8D59-74ED-AD8A-6FDE-7CE82326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9573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02956-3454-C8C0-6933-266F9891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0004E-6DA8-F197-5716-6B4FDB28E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0B651-C8C7-7FDA-3F68-9E3E4AA49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A3480-36E7-48BD-0782-27E1AF7DD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C77E2-904D-E20D-AF3D-CBFBFAA97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6B72-D651-E619-3A8F-C84DC572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C576A-5AB7-9242-D86A-071BD083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B7E9C9-8F8B-8301-6CC8-EA6AB4F9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7000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A9047-5B91-4521-4964-7AF45DA6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784C0-B414-5E9F-FA24-C5F62CBF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E6BC2-2C12-8CDC-0DF3-0705A3AE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E9BE5-7BEB-40E2-D1D4-EE2C59E5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9265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182E4-1F3E-BBFC-49F0-86C5D636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4CF0A-341A-D51F-E407-B412FC4B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2293A-E734-8529-B926-06742090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8759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42CC-15E9-FDBF-780C-0F31DFB6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E10F6-9784-5038-B90D-99E9978D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CA8C7-A952-00DA-3A90-8D6AC746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1C15E-F0CB-1373-0A5C-CEFF681F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30F2F-EA6B-0C25-3ED9-89144AA1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3BC9D-C561-0136-6C3A-41CAABEA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9084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F59D-F093-4B4C-95F9-5BA46D1B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50535-BD7B-7AD5-8BD3-459822310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22BEF-8C1B-44B2-0B9E-ED5BB9512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83B9C-3B08-27AB-59B1-638EF25D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A3614-66A3-B268-EC55-D65B144B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E608E-2F33-DA7B-F97C-131D6E93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4946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BFD613-E65D-B211-38E3-BD19EF14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E98D9-09EF-A797-F05E-E33B94910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2102F-5B5C-393F-5CFC-24B5DFDF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4CFA0-05C9-B48A-9EAA-679C0A0E5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E355C-4DCC-C010-56EC-FC7FBEA21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5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49" r:id="rId20"/>
    <p:sldLayoutId id="2147483651" r:id="rId21"/>
    <p:sldLayoutId id="2147483656" r:id="rId22"/>
    <p:sldLayoutId id="2147483658" r:id="rId23"/>
    <p:sldLayoutId id="2147483669" r:id="rId24"/>
    <p:sldLayoutId id="2147483660" r:id="rId25"/>
    <p:sldLayoutId id="2147483661" r:id="rId26"/>
    <p:sldLayoutId id="2147483662" r:id="rId27"/>
    <p:sldLayoutId id="2147483663" r:id="rId28"/>
    <p:sldLayoutId id="2147483664" r:id="rId29"/>
    <p:sldLayoutId id="2147483665" r:id="rId30"/>
    <p:sldLayoutId id="2147483666" r:id="rId31"/>
    <p:sldLayoutId id="2147483667" r:id="rId32"/>
    <p:sldLayoutId id="2147483690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?term=seasonal+allergy+treatment+children+inhaler&amp;show_snippets=off&amp;size=200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suhsc.edu/library/databases/libkeynomad.aspx" TargetMode="Externa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vidence.org/resource/data-extraction-for-intervention-systematic-reviews/" TargetMode="External"/><Relationship Id="rId3" Type="http://schemas.openxmlformats.org/officeDocument/2006/relationships/hyperlink" Target="https://support.covidence.org/help/covidence-ebooks" TargetMode="External"/><Relationship Id="rId7" Type="http://schemas.openxmlformats.org/officeDocument/2006/relationships/hyperlink" Target="https://www.covidence.org/resource/screening-for-systematic-reviews/" TargetMode="External"/><Relationship Id="rId2" Type="http://schemas.openxmlformats.org/officeDocument/2006/relationships/hyperlink" Target="https://support.covidence.org/en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covidence.org/resource/protocol-development-for-systematic-reviews/" TargetMode="External"/><Relationship Id="rId5" Type="http://schemas.openxmlformats.org/officeDocument/2006/relationships/hyperlink" Target="https://www.covidence.org/resource/protocol-development-scoping-reviews/" TargetMode="External"/><Relationship Id="rId4" Type="http://schemas.openxmlformats.org/officeDocument/2006/relationships/hyperlink" Target="https://www.covidence.org/resource/review-types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7.png"/><Relationship Id="rId5" Type="http://schemas.openxmlformats.org/officeDocument/2006/relationships/hyperlink" Target="mailto:sduffy@lsuhsc.edu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eference@lsuhsc.edu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covidence.org/reviews/512350" TargetMode="External"/><Relationship Id="rId2" Type="http://schemas.openxmlformats.org/officeDocument/2006/relationships/hyperlink" Target="https://app.covidence.org/reviews/new?organization_id=LJ_-bIFSc64SktuW1TAja6TUpNOoaOL77iaXCx7Vu07q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C44412-AA84-403C-A202-EAB7F3C8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257" y="122497"/>
            <a:ext cx="9708346" cy="10782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Covidence for Systematic Reviews: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Essentials</a:t>
            </a:r>
          </a:p>
        </p:txBody>
      </p:sp>
      <p:pic>
        <p:nvPicPr>
          <p:cNvPr id="3" name="Picture 2" descr="Covidence logo">
            <a:extLst>
              <a:ext uri="{FF2B5EF4-FFF2-40B4-BE49-F238E27FC236}">
                <a16:creationId xmlns:a16="http://schemas.microsoft.com/office/drawing/2014/main" id="{E1D01246-1E4A-8F45-98D1-FDFB265358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267" y="1334993"/>
            <a:ext cx="3203962" cy="242724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5D18F38-59FC-8B3C-EC8D-1F3D2DD1E6A7}"/>
              </a:ext>
            </a:extLst>
          </p:cNvPr>
          <p:cNvSpPr>
            <a:spLocks/>
          </p:cNvSpPr>
          <p:nvPr/>
        </p:nvSpPr>
        <p:spPr>
          <a:xfrm>
            <a:off x="2989780" y="4030678"/>
            <a:ext cx="3688650" cy="155656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defTabSz="292608">
              <a:spcAft>
                <a:spcPts val="600"/>
              </a:spcAft>
            </a:pPr>
            <a:r>
              <a:rPr lang="en-US" sz="2000" kern="1200" dirty="0">
                <a:latin typeface="+mn-lt"/>
                <a:ea typeface="+mn-ea"/>
                <a:cs typeface="+mn-cs"/>
              </a:rPr>
              <a:t>Sharon Duffy, MLIS</a:t>
            </a:r>
          </a:p>
          <a:p>
            <a:pPr defTabSz="292608">
              <a:spcAft>
                <a:spcPts val="600"/>
              </a:spcAft>
            </a:pPr>
            <a:r>
              <a:rPr lang="en-US" sz="2000" kern="1200" dirty="0">
                <a:latin typeface="+mn-lt"/>
                <a:ea typeface="+mn-ea"/>
                <a:cs typeface="+mn-cs"/>
              </a:rPr>
              <a:t>Research Services Librarian</a:t>
            </a:r>
          </a:p>
          <a:p>
            <a:pPr defTabSz="292608">
              <a:spcAft>
                <a:spcPts val="600"/>
              </a:spcAft>
            </a:pPr>
            <a:r>
              <a:rPr lang="en-US" sz="2000" kern="1200" dirty="0">
                <a:latin typeface="+mn-lt"/>
                <a:ea typeface="+mn-ea"/>
                <a:cs typeface="+mn-cs"/>
              </a:rPr>
              <a:t>Systematic Review Librarian</a:t>
            </a:r>
          </a:p>
          <a:p>
            <a:pPr defTabSz="292608">
              <a:spcAft>
                <a:spcPts val="600"/>
              </a:spcAft>
            </a:pPr>
            <a:r>
              <a:rPr lang="en-US" sz="2000" kern="1200" dirty="0">
                <a:latin typeface="+mn-lt"/>
                <a:ea typeface="+mn-ea"/>
                <a:cs typeface="+mn-cs"/>
              </a:rPr>
              <a:t>sduffy@lsuhsc.edu</a:t>
            </a:r>
            <a:endParaRPr lang="en-US" sz="20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16F0A68-619F-4636-82D7-5E46017615C8}"/>
              </a:ext>
            </a:extLst>
          </p:cNvPr>
          <p:cNvSpPr txBox="1">
            <a:spLocks/>
          </p:cNvSpPr>
          <p:nvPr/>
        </p:nvSpPr>
        <p:spPr>
          <a:xfrm>
            <a:off x="7962627" y="4030678"/>
            <a:ext cx="3325748" cy="155656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85216">
              <a:lnSpc>
                <a:spcPct val="100000"/>
              </a:lnSpc>
              <a:spcBef>
                <a:spcPts val="576"/>
              </a:spcBef>
            </a:pPr>
            <a:r>
              <a:rPr lang="en-US" sz="2000" kern="1200" dirty="0">
                <a:latin typeface="+mn-lt"/>
                <a:ea typeface="+mn-ea"/>
                <a:cs typeface="+mn-cs"/>
              </a:rPr>
              <a:t>Rowan Marye, MLIS</a:t>
            </a:r>
          </a:p>
          <a:p>
            <a:pPr algn="l" defTabSz="585216">
              <a:lnSpc>
                <a:spcPct val="100000"/>
              </a:lnSpc>
              <a:spcBef>
                <a:spcPts val="576"/>
              </a:spcBef>
            </a:pPr>
            <a:r>
              <a:rPr lang="en-US" sz="2000" kern="1200" dirty="0">
                <a:latin typeface="+mn-lt"/>
                <a:ea typeface="+mn-ea"/>
                <a:cs typeface="+mn-cs"/>
              </a:rPr>
              <a:t>Public Services Librarian</a:t>
            </a:r>
          </a:p>
          <a:p>
            <a:pPr algn="l" defTabSz="585216">
              <a:lnSpc>
                <a:spcPct val="100000"/>
              </a:lnSpc>
              <a:spcBef>
                <a:spcPts val="576"/>
              </a:spcBef>
            </a:pPr>
            <a:r>
              <a:rPr lang="en-US" sz="2000" dirty="0"/>
              <a:t>Systematic Review Librarian</a:t>
            </a:r>
            <a:endParaRPr lang="en-US" sz="2000" kern="1200" dirty="0">
              <a:latin typeface="+mn-lt"/>
              <a:ea typeface="+mn-ea"/>
              <a:cs typeface="+mn-cs"/>
            </a:endParaRPr>
          </a:p>
          <a:p>
            <a:pPr algn="l" defTabSz="585216">
              <a:lnSpc>
                <a:spcPct val="100000"/>
              </a:lnSpc>
              <a:spcBef>
                <a:spcPts val="576"/>
              </a:spcBef>
            </a:pPr>
            <a:r>
              <a:rPr lang="en-US" sz="2000" kern="1200" dirty="0">
                <a:latin typeface="+mn-lt"/>
                <a:ea typeface="+mn-ea"/>
                <a:cs typeface="+mn-cs"/>
              </a:rPr>
              <a:t>rmarye@lsuhsc.edu</a:t>
            </a:r>
            <a:endParaRPr lang="en-US" sz="2000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DCEF4C11-9BAF-B0FD-096B-FAC1BA6AC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24452" y="6302514"/>
            <a:ext cx="2707956" cy="365125"/>
          </a:xfrm>
        </p:spPr>
        <p:txBody>
          <a:bodyPr/>
          <a:lstStyle/>
          <a:p>
            <a:pPr algn="ctr">
              <a:defRPr/>
            </a:pPr>
            <a:r>
              <a:rPr lang="en-US" sz="2000" cap="all" dirty="0">
                <a:solidFill>
                  <a:schemeClr val="tx1"/>
                </a:solidFill>
                <a:latin typeface="+mn-lt"/>
              </a:rPr>
              <a:t>April 29,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5DF65-60CF-4BDD-3658-1CEB6ABE6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272" y="5810791"/>
            <a:ext cx="2311088" cy="941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43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DCA8D-34E1-4BFC-F709-12FC1BAC0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954D1A17-1EA0-0E2E-35B2-132CCDD2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239" y="2000612"/>
            <a:ext cx="7805029" cy="5800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Automation options in settings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1AA9BBE5-9142-F089-1FFC-B413B56AC0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7871" y="2827841"/>
            <a:ext cx="5205845" cy="21636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u="sng" dirty="0">
                <a:solidFill>
                  <a:schemeClr val="tx1"/>
                </a:solidFill>
              </a:rPr>
              <a:t>Screening phase: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Tag references for RCTs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Remove non-RCTs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Only for Medical &amp; Health Sciences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Integrates Cochrane RCT Classifier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DC37770-E7D9-9DB7-35CF-807ADC36B916}"/>
              </a:ext>
            </a:extLst>
          </p:cNvPr>
          <p:cNvSpPr txBox="1">
            <a:spLocks/>
          </p:cNvSpPr>
          <p:nvPr/>
        </p:nvSpPr>
        <p:spPr>
          <a:xfrm>
            <a:off x="5690754" y="2819304"/>
            <a:ext cx="6501246" cy="2172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t"/>
          <a:lstStyle>
            <a:lvl1pPr marL="0" indent="0" algn="ctr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u="sng" dirty="0">
                <a:solidFill>
                  <a:schemeClr val="tx1"/>
                </a:solidFill>
              </a:rPr>
              <a:t>Extraction phase: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Only available for reviews collecting numerical data; not scoping/qualitative reviews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Limited to study characteristic fields: First Author name, Address, Institution, Country, Email, Sponsorship source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CFA02-A11F-F689-6F31-01E5C5D2FD78}"/>
              </a:ext>
            </a:extLst>
          </p:cNvPr>
          <p:cNvSpPr txBox="1"/>
          <p:nvPr/>
        </p:nvSpPr>
        <p:spPr>
          <a:xfrm>
            <a:off x="1549246" y="5647221"/>
            <a:ext cx="790894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Human review always available for automated steps. </a:t>
            </a:r>
          </a:p>
        </p:txBody>
      </p:sp>
    </p:spTree>
    <p:extLst>
      <p:ext uri="{BB962C8B-B14F-4D97-AF65-F5344CB8AC3E}">
        <p14:creationId xmlns:p14="http://schemas.microsoft.com/office/powerpoint/2010/main" val="109284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BCB4B-AF7E-7BED-F61B-5520CD31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7F9FF97-4E9D-1F43-4964-2B911730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349" y="2100677"/>
            <a:ext cx="9779302" cy="58002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Review settings and Extraction Tool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6977B51-894F-237B-34F6-8B44BF94AB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3955" y="3188640"/>
            <a:ext cx="4748646" cy="202974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u="sng" dirty="0">
                <a:solidFill>
                  <a:schemeClr val="tx1"/>
                </a:solidFill>
              </a:rPr>
              <a:t>Customize number of reviewers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800" dirty="0"/>
              <a:t>Two is default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800" dirty="0"/>
              <a:t>Two is recommended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800" dirty="0"/>
              <a:t>Add unlimited reviewers from multiple institutions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977B51-894F-237B-34F6-8B44BF94AB4E}"/>
              </a:ext>
            </a:extLst>
          </p:cNvPr>
          <p:cNvSpPr txBox="1">
            <a:spLocks/>
          </p:cNvSpPr>
          <p:nvPr/>
        </p:nvSpPr>
        <p:spPr>
          <a:xfrm>
            <a:off x="5316681" y="3188640"/>
            <a:ext cx="6721364" cy="33064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t"/>
          <a:lstStyle>
            <a:lvl1pPr marL="0" indent="0" algn="ctr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u="sng" dirty="0">
                <a:solidFill>
                  <a:schemeClr val="tx1"/>
                </a:solidFill>
              </a:rPr>
              <a:t>Choose Extraction Tool</a:t>
            </a:r>
          </a:p>
          <a:p>
            <a:pPr algn="l"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Extraction 1 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800" dirty="0"/>
              <a:t>Default for Systematic Review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800" dirty="0"/>
              <a:t>Best for collecting structured data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800" dirty="0"/>
              <a:t>Has automatic extraction feature</a:t>
            </a:r>
          </a:p>
          <a:p>
            <a:pPr algn="l"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Extraction 2 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800" dirty="0"/>
              <a:t>Default for Scoping Review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800" dirty="0"/>
              <a:t>Fully customizable to collect narrative data and evidence mapping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4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53813-5E0F-FDA5-0907-3C17C480B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7D230863-6CB9-ECE0-7287-CCBB8B6C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144" y="2088068"/>
            <a:ext cx="3960392" cy="58002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Team Settings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176C3B92-1D68-2E58-0140-87EE957CD3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44750" y="3121730"/>
            <a:ext cx="7691181" cy="29194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Review contributions of team members at each phase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Set Rules for each reviewer</a:t>
            </a:r>
          </a:p>
          <a:p>
            <a:pPr marL="1028700" lvl="1" indent="-342900">
              <a:lnSpc>
                <a:spcPct val="150000"/>
              </a:lnSpc>
            </a:pPr>
            <a:r>
              <a:rPr lang="en-US" sz="2000" dirty="0"/>
              <a:t>Default is Everyone can do anything</a:t>
            </a:r>
          </a:p>
          <a:p>
            <a:pPr marL="1028700" lvl="1" indent="-342900">
              <a:lnSpc>
                <a:spcPct val="150000"/>
              </a:lnSpc>
            </a:pPr>
            <a:r>
              <a:rPr lang="en-US" sz="2000" dirty="0"/>
              <a:t>Could specify a person to resolve conflicts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4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A85B7-6394-DDFF-47A4-4F11B7B9D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742F6BE0-6059-4B02-F7AD-65FB2357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893" y="1628888"/>
            <a:ext cx="4839954" cy="5800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Eligibility Criteria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FB32040-02AB-39E0-D892-40CF271EB8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0556" y="2744857"/>
            <a:ext cx="3501038" cy="243499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u="sng" dirty="0">
                <a:solidFill>
                  <a:schemeClr val="tx1"/>
                </a:solidFill>
              </a:rPr>
              <a:t>Keep team on track: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PICO information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Study types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Exclusion criteria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display while screening to increase consistency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09BD80F-5829-1D7B-646D-6BA318A524FC}"/>
              </a:ext>
            </a:extLst>
          </p:cNvPr>
          <p:cNvSpPr txBox="1">
            <a:spLocks/>
          </p:cNvSpPr>
          <p:nvPr/>
        </p:nvSpPr>
        <p:spPr>
          <a:xfrm>
            <a:off x="4360370" y="2744857"/>
            <a:ext cx="3314700" cy="24349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t"/>
          <a:lstStyle>
            <a:lvl1pPr marL="0" indent="0" algn="ctr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u="sng" dirty="0">
                <a:solidFill>
                  <a:schemeClr val="tx1"/>
                </a:solidFill>
              </a:rPr>
              <a:t>Highlight Terms: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Enter words/phrases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Inclusion will be highlighted in </a:t>
            </a:r>
            <a:r>
              <a:rPr lang="en-US" dirty="0">
                <a:solidFill>
                  <a:srgbClr val="00B050"/>
                </a:solidFill>
              </a:rPr>
              <a:t>green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Exclusion will be highlighted in </a:t>
            </a:r>
            <a:r>
              <a:rPr lang="en-US" dirty="0">
                <a:solidFill>
                  <a:srgbClr val="FF0000"/>
                </a:solidFill>
              </a:rPr>
              <a:t>red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36FAC-E04A-4AF9-A999-956D0BB04B5D}"/>
              </a:ext>
            </a:extLst>
          </p:cNvPr>
          <p:cNvSpPr txBox="1">
            <a:spLocks/>
          </p:cNvSpPr>
          <p:nvPr/>
        </p:nvSpPr>
        <p:spPr>
          <a:xfrm>
            <a:off x="8253847" y="2744857"/>
            <a:ext cx="3813462" cy="24349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t"/>
          <a:lstStyle>
            <a:lvl1pPr marL="0" indent="0" algn="ctr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u="sng" dirty="0">
                <a:solidFill>
                  <a:schemeClr val="tx1"/>
                </a:solidFill>
              </a:rPr>
              <a:t>Full-Text Exclusion Reasons: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Default list available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Fully customizable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Standardize options for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4357D-D2DA-0BA1-801B-0262A591C5D6}"/>
              </a:ext>
            </a:extLst>
          </p:cNvPr>
          <p:cNvSpPr txBox="1"/>
          <p:nvPr/>
        </p:nvSpPr>
        <p:spPr>
          <a:xfrm>
            <a:off x="280556" y="5609353"/>
            <a:ext cx="1178675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These tools are designed to speed up the screening process and increase consistency between reviewers.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They are optional and not required to perform a review. </a:t>
            </a:r>
          </a:p>
        </p:txBody>
      </p:sp>
    </p:spTree>
    <p:extLst>
      <p:ext uri="{BB962C8B-B14F-4D97-AF65-F5344CB8AC3E}">
        <p14:creationId xmlns:p14="http://schemas.microsoft.com/office/powerpoint/2010/main" val="22674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8AB23-1B90-B42A-04BC-22926E027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9319E9AF-8A6F-8837-1DF9-F3DF6396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783" y="1574243"/>
            <a:ext cx="3960392" cy="58002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Study Tags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AD97018-33A6-69BA-4D8A-AB28BF6431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8261" y="2644763"/>
            <a:ext cx="11595478" cy="308821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Used to identify and filter studies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Add during screening steps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Default tags: Awaiting Classification &amp; Ongoing study; cannot be deleted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Examples to add: Background reading, French, Spanish, Translation needed, RCT, Review article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Optional tool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2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3CEA-76E6-083A-319C-12550007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C6CB7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071389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DB673-704D-8081-A61D-3FCD68CF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6BDD89FB-7A65-2EC5-39AF-CA448288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027" y="3125489"/>
            <a:ext cx="8052955" cy="13010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CB7"/>
                </a:solidFill>
              </a:rPr>
              <a:t>Let’s get started!</a:t>
            </a:r>
          </a:p>
        </p:txBody>
      </p:sp>
    </p:spTree>
    <p:extLst>
      <p:ext uri="{BB962C8B-B14F-4D97-AF65-F5344CB8AC3E}">
        <p14:creationId xmlns:p14="http://schemas.microsoft.com/office/powerpoint/2010/main" val="1456164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25724-02AD-CFCE-A5CB-B8F09669F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EE7E118A-B62A-A431-1CE8-D9885080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573" y="1879783"/>
            <a:ext cx="6773120" cy="58002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Importing 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BD910E-5C10-24F5-EC61-4BE683679DEF}"/>
              </a:ext>
            </a:extLst>
          </p:cNvPr>
          <p:cNvSpPr txBox="1"/>
          <p:nvPr/>
        </p:nvSpPr>
        <p:spPr>
          <a:xfrm>
            <a:off x="1102370" y="2887682"/>
            <a:ext cx="101415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limit to number of reference that can be imported</a:t>
            </a:r>
          </a:p>
          <a:p>
            <a:r>
              <a:rPr lang="en-US" dirty="0"/>
              <a:t>File size limit of 15,000 references per batch; can import as many batches as needed</a:t>
            </a:r>
          </a:p>
          <a:p>
            <a:endParaRPr lang="en-US" dirty="0"/>
          </a:p>
          <a:p>
            <a:r>
              <a:rPr lang="en-US" dirty="0"/>
              <a:t>Multiple formats accepted in Covidence: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EndNote XML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PubMed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 format (from all other databases and citation managers)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 demo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Select: All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Format: PubMed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and download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2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B2469-51AA-ED34-7A3B-332A16525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2ADFE62-2E17-4ECD-DF1C-61572FE4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976" y="1987473"/>
            <a:ext cx="9063274" cy="5800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Title and abstract screening: The basics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2D89F-567E-F172-8A28-CD45134B9D98}"/>
              </a:ext>
            </a:extLst>
          </p:cNvPr>
          <p:cNvSpPr txBox="1"/>
          <p:nvPr/>
        </p:nvSpPr>
        <p:spPr>
          <a:xfrm>
            <a:off x="2116015" y="6232989"/>
            <a:ext cx="750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Review Summary Page will display an overview of the teams’ progress.</a:t>
            </a:r>
          </a:p>
        </p:txBody>
      </p:sp>
      <p:pic>
        <p:nvPicPr>
          <p:cNvPr id="4" name="Picture 3" descr="Screenshot of title and abstract screening progress">
            <a:extLst>
              <a:ext uri="{FF2B5EF4-FFF2-40B4-BE49-F238E27FC236}">
                <a16:creationId xmlns:a16="http://schemas.microsoft.com/office/drawing/2014/main" id="{A64EC848-A420-4974-BB64-B80A7A44B1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015" y="3039329"/>
            <a:ext cx="7772400" cy="28300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3772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7E3E-8F37-C17A-25B4-EDC985183E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and abstract screening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A224C-547D-8F59-92F5-7E5AD21187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4202" y="933450"/>
            <a:ext cx="4392613" cy="49911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Daytona" panose="020F0502020204030204" pitchFamily="34" charset="0"/>
              </a:rPr>
              <a:t>Reviewers have the option to toggle Highlights On/Off and to hide/display the Abstracts.</a:t>
            </a:r>
          </a:p>
          <a:p>
            <a:pPr marL="0" indent="0">
              <a:lnSpc>
                <a:spcPct val="200000"/>
              </a:lnSpc>
              <a:buNone/>
            </a:pPr>
            <a:endParaRPr lang="en-US" sz="1800" dirty="0">
              <a:solidFill>
                <a:schemeClr val="tx1"/>
              </a:solidFill>
              <a:latin typeface="Daytona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Daytona" panose="020F0502020204030204" pitchFamily="34" charset="0"/>
              </a:rPr>
              <a:t>Screening options are Yes, No, and Maybe, but there are also options to add notes or to remove items as duplicates if the automatic process missed a duplicate.</a:t>
            </a:r>
          </a:p>
        </p:txBody>
      </p:sp>
      <p:pic>
        <p:nvPicPr>
          <p:cNvPr id="7" name="Picture 6" descr="Screenshot of title / abstract article review page">
            <a:extLst>
              <a:ext uri="{FF2B5EF4-FFF2-40B4-BE49-F238E27FC236}">
                <a16:creationId xmlns:a16="http://schemas.microsoft.com/office/drawing/2014/main" id="{A94057E6-FFC9-7015-B936-497C813248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644" y="715376"/>
            <a:ext cx="6474407" cy="5858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453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6">
            <a:extLst>
              <a:ext uri="{FF2B5EF4-FFF2-40B4-BE49-F238E27FC236}">
                <a16:creationId xmlns:a16="http://schemas.microsoft.com/office/drawing/2014/main" id="{D1676D06-EC28-8CD2-D5BD-64E33556FC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9795" y="2975987"/>
            <a:ext cx="2621075" cy="5380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400" normalizeH="0" baseline="0" noProof="0" dirty="0">
                <a:ln>
                  <a:noFill/>
                </a:ln>
                <a:solidFill>
                  <a:srgbClr val="3C6C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DF3B5-D1BE-E931-8ED7-34F72250592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07658" y="1702829"/>
            <a:ext cx="7025401" cy="504729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What is Covidence?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Setting up a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Performing a Review</a:t>
            </a:r>
          </a:p>
          <a:p>
            <a:pPr marL="971550" lvl="1" indent="-285750"/>
            <a:r>
              <a:rPr lang="en-US" sz="1800" dirty="0">
                <a:solidFill>
                  <a:schemeClr val="tx1"/>
                </a:solidFill>
              </a:rPr>
              <a:t>Importing references</a:t>
            </a:r>
          </a:p>
          <a:p>
            <a:pPr marL="971550" lvl="1" indent="-285750"/>
            <a:r>
              <a:rPr lang="en-US" sz="1800" dirty="0">
                <a:solidFill>
                  <a:schemeClr val="tx1"/>
                </a:solidFill>
              </a:rPr>
              <a:t>Title and Abstract Screening</a:t>
            </a:r>
          </a:p>
          <a:p>
            <a:pPr marL="971550" lvl="1" indent="-285750"/>
            <a:r>
              <a:rPr lang="en-US" sz="1800" dirty="0">
                <a:solidFill>
                  <a:schemeClr val="tx1"/>
                </a:solidFill>
              </a:rPr>
              <a:t>Full-Text Screening</a:t>
            </a:r>
          </a:p>
          <a:p>
            <a:pPr marL="971550" lvl="1" indent="-285750"/>
            <a:r>
              <a:rPr lang="en-US" sz="1800" dirty="0">
                <a:solidFill>
                  <a:schemeClr val="tx1"/>
                </a:solidFill>
              </a:rPr>
              <a:t>Introduction to Data Extraction</a:t>
            </a:r>
          </a:p>
          <a:p>
            <a:pPr marL="971550" lvl="1" indent="-285750"/>
            <a:r>
              <a:rPr lang="en-US" sz="1800" dirty="0">
                <a:solidFill>
                  <a:schemeClr val="tx1"/>
                </a:solidFill>
              </a:rPr>
              <a:t>Introduction to Risk of Bias/Quality Assessment</a:t>
            </a:r>
          </a:p>
          <a:p>
            <a:pPr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Exports and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Best practices and tips for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Covidence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140" y="1752786"/>
            <a:ext cx="6795989" cy="5800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Managing screening conflicts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D90D5C1-D364-D60D-0AB5-B00682E25B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6865" y="2856288"/>
            <a:ext cx="5149270" cy="386171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If two reviewers differ on whether a record should be included, that record will appear under ”Resolve Conflicts.” </a:t>
            </a:r>
          </a:p>
          <a:p>
            <a:pPr algn="l"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Teams should make a plan for resolving these conflicts in advance.</a:t>
            </a:r>
          </a:p>
        </p:txBody>
      </p:sp>
      <p:pic>
        <p:nvPicPr>
          <p:cNvPr id="3" name="Picture 2" descr="Screenshot of conflict resolution page">
            <a:extLst>
              <a:ext uri="{FF2B5EF4-FFF2-40B4-BE49-F238E27FC236}">
                <a16:creationId xmlns:a16="http://schemas.microsoft.com/office/drawing/2014/main" id="{797975BA-9210-6A66-62F9-0E8804EB93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08804"/>
            <a:ext cx="5623113" cy="4109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E138C50C-BC37-84F9-5CBA-9B475B64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45" name="Date Placeholder 5">
            <a:extLst>
              <a:ext uri="{FF2B5EF4-FFF2-40B4-BE49-F238E27FC236}">
                <a16:creationId xmlns:a16="http://schemas.microsoft.com/office/drawing/2014/main" id="{A2BA9F9F-0A17-0924-30A0-E83919423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cap="all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59022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B45FD-EE69-7E04-E8D3-FA8FC1B39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8AE5B5B-DF15-0EC5-BA6E-7C7830CA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04" y="1808841"/>
            <a:ext cx="2800982" cy="15118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Full-Text screening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F6CB5-D81B-7440-5F86-B3FE23B74F92}"/>
              </a:ext>
            </a:extLst>
          </p:cNvPr>
          <p:cNvSpPr txBox="1"/>
          <p:nvPr/>
        </p:nvSpPr>
        <p:spPr>
          <a:xfrm>
            <a:off x="467590" y="3008970"/>
            <a:ext cx="36472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process to the Title/Abstract stage, except that options are limited to Include/Exclude.</a:t>
            </a:r>
          </a:p>
          <a:p>
            <a:endParaRPr lang="en-US" dirty="0"/>
          </a:p>
          <a:p>
            <a:r>
              <a:rPr lang="en-US" dirty="0"/>
              <a:t>Also allows upload of full article text.</a:t>
            </a:r>
          </a:p>
          <a:p>
            <a:endParaRPr lang="en-US" dirty="0"/>
          </a:p>
          <a:p>
            <a:r>
              <a:rPr lang="en-US" dirty="0"/>
              <a:t>Again, you will have options to mark duplicates, add notes, or move items back to the previous screening stage.</a:t>
            </a:r>
          </a:p>
        </p:txBody>
      </p:sp>
      <p:pic>
        <p:nvPicPr>
          <p:cNvPr id="4" name="Picture 3" descr="Screenshot of full text screening page">
            <a:extLst>
              <a:ext uri="{FF2B5EF4-FFF2-40B4-BE49-F238E27FC236}">
                <a16:creationId xmlns:a16="http://schemas.microsoft.com/office/drawing/2014/main" id="{CECF5721-43D8-07AB-A333-87047C922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109" y="1635213"/>
            <a:ext cx="6504078" cy="5054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0959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8FA1AC37-B920-4C0A-855F-E5667B42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30" y="736940"/>
            <a:ext cx="5102494" cy="701932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Introduction to Data </a:t>
            </a:r>
            <a:r>
              <a:rPr lang="en-US" sz="2800" dirty="0"/>
              <a:t>E</a:t>
            </a:r>
            <a:r>
              <a:rPr lang="en-US" sz="2800" dirty="0">
                <a:solidFill>
                  <a:schemeClr val="tx1"/>
                </a:solidFill>
              </a:rPr>
              <a:t>xtraction</a:t>
            </a:r>
            <a:endParaRPr lang="en-US" sz="28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4FA3BEA-694C-4F53-B29D-309979773511}"/>
              </a:ext>
            </a:extLst>
          </p:cNvPr>
          <p:cNvSpPr txBox="1">
            <a:spLocks/>
          </p:cNvSpPr>
          <p:nvPr/>
        </p:nvSpPr>
        <p:spPr>
          <a:xfrm>
            <a:off x="62153" y="1638114"/>
            <a:ext cx="6033848" cy="69840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Create and customize your Data Extraction Template: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EA43EB-AD2D-8F43-6BF4-7B4EC0272672}"/>
              </a:ext>
            </a:extLst>
          </p:cNvPr>
          <p:cNvSpPr txBox="1">
            <a:spLocks/>
          </p:cNvSpPr>
          <p:nvPr/>
        </p:nvSpPr>
        <p:spPr>
          <a:xfrm>
            <a:off x="147723" y="2400683"/>
            <a:ext cx="5667450" cy="1692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800" b="1" dirty="0">
                <a:solidFill>
                  <a:schemeClr val="tx1"/>
                </a:solidFill>
              </a:rPr>
              <a:t>Extraction 1: </a:t>
            </a:r>
          </a:p>
          <a:p>
            <a:pPr>
              <a:lnSpc>
                <a:spcPct val="160000"/>
              </a:lnSpc>
            </a:pPr>
            <a:r>
              <a:rPr lang="en-US" sz="1800" dirty="0">
                <a:solidFill>
                  <a:schemeClr val="tx1"/>
                </a:solidFill>
              </a:rPr>
              <a:t>Best for collecting structured data.</a:t>
            </a:r>
          </a:p>
          <a:p>
            <a:pPr>
              <a:lnSpc>
                <a:spcPct val="160000"/>
              </a:lnSpc>
            </a:pPr>
            <a:r>
              <a:rPr lang="en-US" sz="1800" dirty="0">
                <a:solidFill>
                  <a:schemeClr val="tx1"/>
                </a:solidFill>
              </a:rPr>
              <a:t>Designed for use in quantitative synthesis or meta-analysis.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9308433-3507-2035-0688-F01D490CD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22" y="4448089"/>
            <a:ext cx="5667450" cy="1692392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l">
              <a:lnSpc>
                <a:spcPct val="160000"/>
              </a:lnSpc>
              <a:buClr>
                <a:schemeClr val="accent6"/>
              </a:buClr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Extraction 2: </a:t>
            </a:r>
          </a:p>
          <a:p>
            <a:pPr marL="0" indent="0" algn="l">
              <a:lnSpc>
                <a:spcPct val="160000"/>
              </a:lnSpc>
              <a:buClr>
                <a:schemeClr val="accent6"/>
              </a:buClr>
              <a:buNone/>
            </a:pPr>
            <a:r>
              <a:rPr lang="en-US" sz="1800" spc="0" dirty="0">
                <a:solidFill>
                  <a:schemeClr val="tx1"/>
                </a:solidFill>
              </a:rPr>
              <a:t>Fully customizable template for reviews that require more flexible field structures, such as descriptive, exploratory, or qualitative reviews.</a:t>
            </a:r>
          </a:p>
        </p:txBody>
      </p:sp>
      <p:pic>
        <p:nvPicPr>
          <p:cNvPr id="2" name="Picture 1" descr="Screenshot of data extraction page">
            <a:extLst>
              <a:ext uri="{FF2B5EF4-FFF2-40B4-BE49-F238E27FC236}">
                <a16:creationId xmlns:a16="http://schemas.microsoft.com/office/drawing/2014/main" id="{2FD5EE0C-0947-7855-91AD-F63F40BB70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570" y="1612941"/>
            <a:ext cx="5948277" cy="45165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2888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729900-8E61-F8B1-3C2A-200BA3BED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D10FA9EB-E056-3A6A-303C-2A9EE8382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3D73FC27-2F5D-734F-1E88-9BFD4627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09" y="1261975"/>
            <a:ext cx="7514690" cy="701932"/>
          </a:xfrm>
        </p:spPr>
        <p:txBody>
          <a:bodyPr anchor="b">
            <a:normAutofit/>
          </a:bodyPr>
          <a:lstStyle/>
          <a:p>
            <a:r>
              <a:rPr lang="en-US" sz="2800" noProof="0" dirty="0"/>
              <a:t>Risk of Bias and Quality </a:t>
            </a:r>
            <a:r>
              <a:rPr lang="en-US" sz="2800" dirty="0"/>
              <a:t>Assessment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2CBB3CC-C5DF-C78D-D1EA-77C981B43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04647354-86DC-3FAE-CFBD-2C94EC4C4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79" y="2848898"/>
            <a:ext cx="7965193" cy="1856663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Covidence can also help with Risk of Bias and Quality Assessment.</a:t>
            </a:r>
          </a:p>
          <a:p>
            <a:endParaRPr lang="en-US" sz="18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The default Quality Assessment template is Cochrane’s Risk of Bias, but users have the option to use a different tool by creating their own template.</a:t>
            </a:r>
          </a:p>
        </p:txBody>
      </p:sp>
      <p:sp>
        <p:nvSpPr>
          <p:cNvPr id="73" name="Graphic 11">
            <a:extLst>
              <a:ext uri="{FF2B5EF4-FFF2-40B4-BE49-F238E27FC236}">
                <a16:creationId xmlns:a16="http://schemas.microsoft.com/office/drawing/2014/main" id="{E9C36124-C90F-39A9-E417-A7ED15CE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Graphic 10">
            <a:extLst>
              <a:ext uri="{FF2B5EF4-FFF2-40B4-BE49-F238E27FC236}">
                <a16:creationId xmlns:a16="http://schemas.microsoft.com/office/drawing/2014/main" id="{E9585277-BA5C-7047-9ECE-0F181880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Screenshot of quality assessment page">
            <a:extLst>
              <a:ext uri="{FF2B5EF4-FFF2-40B4-BE49-F238E27FC236}">
                <a16:creationId xmlns:a16="http://schemas.microsoft.com/office/drawing/2014/main" id="{EB38EBE0-1E2A-B6F3-2B7F-7E88A5476C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39" r="322"/>
          <a:stretch>
            <a:fillRect/>
          </a:stretch>
        </p:blipFill>
        <p:spPr>
          <a:xfrm>
            <a:off x="8596751" y="471112"/>
            <a:ext cx="2880816" cy="6084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0581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2D0252-71E9-3590-F5D4-9078BCD96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16EB3809-94F1-9CB5-E083-EEE6F714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08470"/>
            <a:ext cx="5881833" cy="1182927"/>
          </a:xfrm>
        </p:spPr>
        <p:txBody>
          <a:bodyPr anchor="b">
            <a:normAutofit/>
          </a:bodyPr>
          <a:lstStyle/>
          <a:p>
            <a:r>
              <a:rPr lang="en-US" sz="2800" noProof="0" dirty="0"/>
              <a:t>Exports, outputs &amp; documentation</a:t>
            </a:r>
            <a:endParaRPr lang="en-US" sz="2800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04B1111B-C2AC-CB07-828E-FBB9C5A4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5791"/>
            <a:ext cx="6190412" cy="419564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Covidence allows you to export the following types of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References</a:t>
            </a:r>
          </a:p>
          <a:p>
            <a:pPr marL="971550" lvl="1" indent="-285750"/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Can generate reference lists for various sets of records</a:t>
            </a:r>
          </a:p>
          <a:p>
            <a:pPr marL="971550" lvl="1" indent="-285750"/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Formats include common citation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Inter-rater reliability</a:t>
            </a:r>
          </a:p>
          <a:p>
            <a:pPr marL="971550" lvl="1" indent="-285750"/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Measures consistency and agreement between reviewers</a:t>
            </a:r>
          </a:p>
          <a:p>
            <a:pPr marL="971550" lvl="1" indent="-285750"/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Exports as CSV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Extraction</a:t>
            </a:r>
          </a:p>
          <a:p>
            <a:pPr marL="971550" lvl="1" indent="-285750"/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Can extract both Data Extraction and Quality Assessment</a:t>
            </a:r>
          </a:p>
          <a:p>
            <a:pPr marL="971550" lvl="1" indent="-285750"/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Can include both consensus and individual data</a:t>
            </a:r>
          </a:p>
          <a:p>
            <a:pPr marL="971550" lvl="1" indent="-285750"/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Exports as CSV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PRISMA flowchart</a:t>
            </a:r>
          </a:p>
        </p:txBody>
      </p:sp>
      <p:sp>
        <p:nvSpPr>
          <p:cNvPr id="7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Screenshot of a PRISMA flow diagram">
            <a:extLst>
              <a:ext uri="{FF2B5EF4-FFF2-40B4-BE49-F238E27FC236}">
                <a16:creationId xmlns:a16="http://schemas.microsoft.com/office/drawing/2014/main" id="{07622D78-2900-400B-A18A-90AE85FAA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167" y="1336390"/>
            <a:ext cx="5881833" cy="51466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3879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8ABCBBC9-D2F7-48B4-9184-C97F038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10511627" cy="101278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3C6CB7"/>
                </a:solidFill>
              </a:rPr>
              <a:t>Best Practices and Tips for Success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E7D674-BB68-1D40-BB7D-281073220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2316067"/>
            <a:ext cx="10777591" cy="427994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cap="none" dirty="0"/>
              <a:t>Register a protocol prior before starting the review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cap="none" dirty="0"/>
              <a:t>Take time with setting up the review prior to starting the screening steps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cap="none" dirty="0"/>
              <a:t>Conduct a pilot review to test screening criteria and data extraction template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cap="none" dirty="0"/>
              <a:t>Check in with your team early during both screening and extraction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cap="none" dirty="0"/>
              <a:t>Install </a:t>
            </a:r>
            <a:r>
              <a:rPr lang="en-US" sz="2000" cap="non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LibKey</a:t>
            </a:r>
            <a:r>
              <a:rPr lang="en-US" sz="2000" cap="non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Nomad</a:t>
            </a:r>
            <a:r>
              <a:rPr lang="en-US" sz="2000" cap="none" dirty="0"/>
              <a:t> browser extension to quickly locate and add full-text articles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cap="none" dirty="0"/>
          </a:p>
        </p:txBody>
      </p:sp>
    </p:spTree>
    <p:extLst>
      <p:ext uri="{BB962C8B-B14F-4D97-AF65-F5344CB8AC3E}">
        <p14:creationId xmlns:p14="http://schemas.microsoft.com/office/powerpoint/2010/main" val="4272131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B9489-5825-C6CA-9503-A970459AF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856FD9A7-85B1-5C8D-3B5A-C16BB645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148" y="1687704"/>
            <a:ext cx="7323836" cy="74375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Covidence Resources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4223CC-54E9-4EEB-C481-22C4B26D4B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5242" y="2763748"/>
            <a:ext cx="9244542" cy="40942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Knowledge Base</a:t>
            </a:r>
            <a:endParaRPr lang="en-US" sz="2000" dirty="0">
              <a:solidFill>
                <a:schemeClr val="tx1"/>
              </a:solidFill>
            </a:endParaRPr>
          </a:p>
          <a:p>
            <a:pPr marL="971550" lvl="1" indent="-285750"/>
            <a:r>
              <a:rPr lang="en-US" sz="2000" dirty="0"/>
              <a:t>Videos and explanations</a:t>
            </a:r>
          </a:p>
          <a:p>
            <a:pPr marL="971550" lvl="1" indent="-285750"/>
            <a:r>
              <a:rPr lang="en-US" sz="2000" dirty="0">
                <a:solidFill>
                  <a:schemeClr val="tx1"/>
                </a:solidFill>
              </a:rPr>
              <a:t>Search or browse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eBooks</a:t>
            </a:r>
            <a:endParaRPr lang="en-US" sz="2000" dirty="0">
              <a:solidFill>
                <a:schemeClr val="tx1"/>
              </a:solidFill>
            </a:endParaRPr>
          </a:p>
          <a:p>
            <a:pPr marL="971550" lvl="1" indent="-285750"/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Review Types in Research</a:t>
            </a:r>
            <a:endParaRPr lang="en-US" sz="2000" dirty="0"/>
          </a:p>
          <a:p>
            <a:pPr marL="971550" lvl="1" indent="-285750"/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 Development for Scoping Reviews</a:t>
            </a:r>
            <a:endParaRPr lang="en-US" sz="2000" dirty="0"/>
          </a:p>
          <a:p>
            <a:pPr marL="971550" lvl="1" indent="-285750"/>
            <a:r>
              <a:rPr lang="en-US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Practical Guide: Protocol Development for Systematic Reviews</a:t>
            </a:r>
            <a:endParaRPr lang="en-US" sz="2000" dirty="0"/>
          </a:p>
          <a:p>
            <a:pPr marL="971550" lvl="1" indent="-285750"/>
            <a:r>
              <a:rPr lang="en-US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Practical Guide: Screening for Systematic Reviews</a:t>
            </a:r>
            <a:endParaRPr lang="en-US" sz="2000" dirty="0"/>
          </a:p>
          <a:p>
            <a:pPr marL="971550" lvl="1" indent="-285750"/>
            <a:r>
              <a:rPr lang="en-US" sz="20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Practical Guide: Data Extraction for Intervention Systematic Reviews</a:t>
            </a:r>
            <a:endParaRPr lang="en-US" sz="2000" dirty="0"/>
          </a:p>
          <a:p>
            <a:pPr marL="971550" lvl="1" indent="-28575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3712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41" y="2330827"/>
            <a:ext cx="4989629" cy="2387771"/>
          </a:xfrm>
        </p:spPr>
        <p:txBody>
          <a:bodyPr/>
          <a:lstStyle/>
          <a:p>
            <a:r>
              <a:rPr lang="en-US" dirty="0">
                <a:solidFill>
                  <a:srgbClr val="3C6CB7"/>
                </a:solidFill>
              </a:rPr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2806944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86" y="245299"/>
            <a:ext cx="10511627" cy="1012785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Connect with us!</a:t>
            </a:r>
          </a:p>
        </p:txBody>
      </p:sp>
      <p:grpSp>
        <p:nvGrpSpPr>
          <p:cNvPr id="17" name="Group 16" descr="QR code to take survey about presentation.">
            <a:extLst>
              <a:ext uri="{FF2B5EF4-FFF2-40B4-BE49-F238E27FC236}">
                <a16:creationId xmlns:a16="http://schemas.microsoft.com/office/drawing/2014/main" id="{3D02181A-027D-97AB-3020-1D07C72BF1EA}"/>
              </a:ext>
            </a:extLst>
          </p:cNvPr>
          <p:cNvGrpSpPr/>
          <p:nvPr/>
        </p:nvGrpSpPr>
        <p:grpSpPr>
          <a:xfrm>
            <a:off x="529439" y="1516640"/>
            <a:ext cx="2469340" cy="2467166"/>
            <a:chOff x="711896" y="1496352"/>
            <a:chExt cx="3144458" cy="331164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89DBA1-340B-71E1-D203-FCB1EE6545C7}"/>
                </a:ext>
              </a:extLst>
            </p:cNvPr>
            <p:cNvSpPr/>
            <p:nvPr/>
          </p:nvSpPr>
          <p:spPr>
            <a:xfrm>
              <a:off x="714569" y="1496353"/>
              <a:ext cx="3141785" cy="3311640"/>
            </a:xfrm>
            <a:prstGeom prst="rect">
              <a:avLst/>
            </a:prstGeom>
            <a:grpFill/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3">
              <a:extLst>
                <a:ext uri="{FF2B5EF4-FFF2-40B4-BE49-F238E27FC236}">
                  <a16:creationId xmlns:a16="http://schemas.microsoft.com/office/drawing/2014/main" id="{602ADA83-AB05-E954-7D0D-67099BA9E77A}"/>
                </a:ext>
              </a:extLst>
            </p:cNvPr>
            <p:cNvSpPr txBox="1">
              <a:spLocks/>
            </p:cNvSpPr>
            <p:nvPr/>
          </p:nvSpPr>
          <p:spPr>
            <a:xfrm>
              <a:off x="711896" y="1496352"/>
              <a:ext cx="3141785" cy="703776"/>
            </a:xfrm>
            <a:prstGeom prst="rect">
              <a:avLst/>
            </a:prstGeom>
            <a:grpFill/>
            <a:ln>
              <a:solidFill>
                <a:schemeClr val="accent1">
                  <a:shade val="15000"/>
                </a:schemeClr>
              </a:solidFill>
            </a:ln>
          </p:spPr>
          <p:txBody>
            <a:bodyPr vert="horz" lIns="91440" tIns="45720" rIns="91440" bIns="45720" rtlCol="0" anchor="t">
              <a:normAutofit fontScale="90000" lnSpcReduction="10000"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 cap="none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Survey (Very short!)</a:t>
              </a:r>
              <a:br>
                <a: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Help us collect metrics!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A4A2251-5864-E327-9EC0-9362F4B5F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9439" y="1488373"/>
            <a:ext cx="2469340" cy="2495432"/>
            <a:chOff x="711896" y="1496352"/>
            <a:chExt cx="3144458" cy="331164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84B6F59-777C-49BA-6C2A-925EF2BD0F0C}"/>
                </a:ext>
              </a:extLst>
            </p:cNvPr>
            <p:cNvSpPr/>
            <p:nvPr/>
          </p:nvSpPr>
          <p:spPr>
            <a:xfrm>
              <a:off x="714569" y="1496353"/>
              <a:ext cx="3141785" cy="3311640"/>
            </a:xfrm>
            <a:prstGeom prst="rect">
              <a:avLst/>
            </a:prstGeom>
            <a:grpFill/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CB27838B-3B9B-5555-F2CD-8E85198834A4}"/>
                </a:ext>
              </a:extLst>
            </p:cNvPr>
            <p:cNvSpPr txBox="1">
              <a:spLocks/>
            </p:cNvSpPr>
            <p:nvPr/>
          </p:nvSpPr>
          <p:spPr>
            <a:xfrm>
              <a:off x="711896" y="1496352"/>
              <a:ext cx="3141785" cy="703776"/>
            </a:xfrm>
            <a:prstGeom prst="rect">
              <a:avLst/>
            </a:prstGeom>
            <a:grpFill/>
            <a:ln>
              <a:solidFill>
                <a:schemeClr val="accent1">
                  <a:shade val="15000"/>
                </a:schemeClr>
              </a:solidFill>
            </a:ln>
          </p:spPr>
          <p:txBody>
            <a:bodyPr vert="horz" lIns="91440" tIns="45720" rIns="91440" bIns="45720" rtlCol="0" anchor="t">
              <a:normAutofit fontScale="90000" lnSpcReduction="10000"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 cap="none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Survey (Very short!)</a:t>
              </a:r>
              <a:br>
                <a: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Help us collect metrics!</a:t>
              </a:r>
            </a:p>
          </p:txBody>
        </p:sp>
      </p:grpSp>
      <p:pic>
        <p:nvPicPr>
          <p:cNvPr id="9" name="Picture 8" descr="A qr code on a blue background">
            <a:extLst>
              <a:ext uri="{FF2B5EF4-FFF2-40B4-BE49-F238E27FC236}">
                <a16:creationId xmlns:a16="http://schemas.microsoft.com/office/drawing/2014/main" id="{1BB0E940-7A16-A0A7-5EA6-0445B295E4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937" y="2159640"/>
            <a:ext cx="1696244" cy="170547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692CC2F-6228-BBA8-2807-383942265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22666" y="1516642"/>
            <a:ext cx="2514599" cy="2467165"/>
            <a:chOff x="4057232" y="2711155"/>
            <a:chExt cx="3048001" cy="331163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9982F5-2E09-29C6-9893-9CB47522A8C1}"/>
                </a:ext>
              </a:extLst>
            </p:cNvPr>
            <p:cNvSpPr/>
            <p:nvPr/>
          </p:nvSpPr>
          <p:spPr>
            <a:xfrm>
              <a:off x="4057232" y="2711155"/>
              <a:ext cx="3048001" cy="33116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CBB7CA-3DB8-EA97-D0EC-47962AFF5F10}"/>
                </a:ext>
              </a:extLst>
            </p:cNvPr>
            <p:cNvSpPr txBox="1"/>
            <p:nvPr/>
          </p:nvSpPr>
          <p:spPr>
            <a:xfrm>
              <a:off x="4057232" y="2711158"/>
              <a:ext cx="3048001" cy="78493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Follow us on Instagram!</a:t>
              </a:r>
            </a:p>
            <a:p>
              <a:pPr algn="ctr"/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21" descr="LSU Health New Orleans Library Instagram QR code">
            <a:extLst>
              <a:ext uri="{FF2B5EF4-FFF2-40B4-BE49-F238E27FC236}">
                <a16:creationId xmlns:a16="http://schemas.microsoft.com/office/drawing/2014/main" id="{B1CE23E6-7DE8-322D-EB39-6008159062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843" y="2204353"/>
            <a:ext cx="1696244" cy="16952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6CA8E-D154-913E-7110-D3C728A61F35}"/>
              </a:ext>
            </a:extLst>
          </p:cNvPr>
          <p:cNvSpPr txBox="1"/>
          <p:nvPr/>
        </p:nvSpPr>
        <p:spPr>
          <a:xfrm>
            <a:off x="529439" y="4817049"/>
            <a:ext cx="310994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Sharon Duffy, MLIS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Research Services Librarian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School of Medicine Liaison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 Services Librarian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sduffy@lsuhsc.edu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D03191-5B3D-7B38-EA4A-05DD3E07366A}"/>
              </a:ext>
            </a:extLst>
          </p:cNvPr>
          <p:cNvSpPr txBox="1">
            <a:spLocks/>
          </p:cNvSpPr>
          <p:nvPr/>
        </p:nvSpPr>
        <p:spPr>
          <a:xfrm>
            <a:off x="8312920" y="4817049"/>
            <a:ext cx="2859798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l" fontAlgn="auto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CCBE89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Rowan Marye, MLIS</a:t>
            </a:r>
          </a:p>
          <a:p>
            <a:pPr marR="0" lvl="0" indent="0" algn="l" fontAlgn="auto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CCBE89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Public Services Librarian</a:t>
            </a:r>
          </a:p>
          <a:p>
            <a:pPr marR="0" lvl="0" indent="0" algn="l" fontAlgn="auto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CCBE89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School of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Nursin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 Liaison</a:t>
            </a:r>
          </a:p>
          <a:p>
            <a:pPr marR="0" lvl="0" indent="0" algn="l" fontAlgn="auto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CCBE89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rmarye@lsuhsc.edu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1ACB8B-5781-DCFF-EE69-C4F21E2C7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97318" y="1516640"/>
            <a:ext cx="2514599" cy="2467165"/>
            <a:chOff x="4057232" y="2711155"/>
            <a:chExt cx="3048001" cy="331163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839B05-3048-29A4-8718-613CE6F14374}"/>
                </a:ext>
              </a:extLst>
            </p:cNvPr>
            <p:cNvSpPr/>
            <p:nvPr/>
          </p:nvSpPr>
          <p:spPr>
            <a:xfrm>
              <a:off x="4057232" y="2711155"/>
              <a:ext cx="3048001" cy="33116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DFAA6D5-CB1A-6E86-0B32-1CC4BCBC5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2985" y="3603046"/>
              <a:ext cx="2187894" cy="233796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6B4661-D2B8-A9E6-F8D2-13FBDFB02004}"/>
                </a:ext>
              </a:extLst>
            </p:cNvPr>
            <p:cNvSpPr txBox="1"/>
            <p:nvPr/>
          </p:nvSpPr>
          <p:spPr>
            <a:xfrm>
              <a:off x="4057232" y="2711158"/>
              <a:ext cx="3048001" cy="78493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Sign up for Library Emails!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66528C4-EC86-FF9E-32BA-5785AFB0C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666" y="5058211"/>
            <a:ext cx="2859043" cy="1164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018" y="3042362"/>
            <a:ext cx="7813964" cy="12698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CB7"/>
                </a:solidFill>
              </a:rPr>
              <a:t>What is </a:t>
            </a:r>
            <a:r>
              <a:rPr lang="en-US" dirty="0" err="1">
                <a:solidFill>
                  <a:srgbClr val="3C6CB7"/>
                </a:solidFill>
              </a:rPr>
              <a:t>covidence</a:t>
            </a:r>
            <a:r>
              <a:rPr lang="en-US" dirty="0">
                <a:solidFill>
                  <a:srgbClr val="3C6CB7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950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3A626-1317-12F7-78CF-2D3FDD22B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73579F98-7970-BF60-8741-2D826D65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616" y="1924554"/>
            <a:ext cx="5690204" cy="58002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Covidence is: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6E7BB67-DACD-E186-1264-D30EFD0D0B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15616" y="2914347"/>
            <a:ext cx="9789692" cy="3630291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Cloud based software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Nothing to install or download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Designed to streamline and organize review projects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Works for systematic, scoping, other literature reviews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Gather full-text PDFs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Create PRISMA flow diagram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3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60AA039B-B7CC-0F97-2B9E-3B0CB0F1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148" y="2976495"/>
            <a:ext cx="1105820" cy="144069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7FE51E02-50EB-4E26-B5E1-1B76B0D7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4942"/>
            <a:ext cx="12191999" cy="699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Where </a:t>
            </a:r>
            <a:r>
              <a:rPr lang="en-US" dirty="0" err="1">
                <a:solidFill>
                  <a:schemeClr val="tx1"/>
                </a:solidFill>
              </a:rPr>
              <a:t>covidence</a:t>
            </a:r>
            <a:r>
              <a:rPr lang="en-US" dirty="0">
                <a:solidFill>
                  <a:schemeClr val="tx1"/>
                </a:solidFill>
              </a:rPr>
              <a:t> fits in the review project workflow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F0C189F-75BF-4FC8-A278-5EFC6B66FA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7862" y="3310537"/>
            <a:ext cx="973728" cy="802388"/>
          </a:xfrm>
        </p:spPr>
        <p:txBody>
          <a:bodyPr>
            <a:normAutofit fontScale="92500" lnSpcReduction="10000"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Research question</a:t>
            </a:r>
          </a:p>
          <a:p>
            <a:r>
              <a:rPr lang="en-US" sz="1200" dirty="0">
                <a:solidFill>
                  <a:schemeClr val="bg1"/>
                </a:solidFill>
              </a:rPr>
              <a:t>Librarian consult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6FC127-313F-42F3-9800-F36B13BD0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843251" y="3696844"/>
            <a:ext cx="9202285" cy="212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435A8CAF-0520-1A35-677A-49486F02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9234" y="2976495"/>
            <a:ext cx="1105820" cy="144069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5056AF4-6C6E-5D44-E4ED-D3B040729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7996" y="2976495"/>
            <a:ext cx="1105820" cy="144069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5E78019-0140-9F60-BB6C-40816C390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0047" y="2976495"/>
            <a:ext cx="1105820" cy="144069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792FD77-8CF0-8EF3-43FD-FBE6C352A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5760" y="2997754"/>
            <a:ext cx="1105820" cy="144069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E97BEF1-0BE8-3E4B-AF0D-7AF478AA5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1473" y="2997754"/>
            <a:ext cx="1105820" cy="144069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FF6C885-C850-C1F8-7A9E-70934F7EF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4701" y="2997754"/>
            <a:ext cx="1105820" cy="144069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B37EA79-AF8A-3BFE-01EE-04A9B88CC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2407" y="2976495"/>
            <a:ext cx="1105820" cy="144069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25">
            <a:extLst>
              <a:ext uri="{FF2B5EF4-FFF2-40B4-BE49-F238E27FC236}">
                <a16:creationId xmlns:a16="http://schemas.microsoft.com/office/drawing/2014/main" id="{913D1CFA-227B-AD49-8905-D0AD544E677F}"/>
              </a:ext>
            </a:extLst>
          </p:cNvPr>
          <p:cNvSpPr txBox="1">
            <a:spLocks/>
          </p:cNvSpPr>
          <p:nvPr/>
        </p:nvSpPr>
        <p:spPr>
          <a:xfrm>
            <a:off x="2224942" y="3342170"/>
            <a:ext cx="1074403" cy="73060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Search multiple databases</a:t>
            </a:r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C48ACB89-5BE5-ADF2-A549-14A2A3859B11}"/>
              </a:ext>
            </a:extLst>
          </p:cNvPr>
          <p:cNvSpPr txBox="1">
            <a:spLocks/>
          </p:cNvSpPr>
          <p:nvPr/>
        </p:nvSpPr>
        <p:spPr>
          <a:xfrm>
            <a:off x="3610374" y="3381398"/>
            <a:ext cx="973728" cy="76223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Title &amp; Abstract Screen</a:t>
            </a:r>
          </a:p>
        </p:txBody>
      </p:sp>
      <p:sp>
        <p:nvSpPr>
          <p:cNvPr id="63" name="Text Placeholder 25">
            <a:extLst>
              <a:ext uri="{FF2B5EF4-FFF2-40B4-BE49-F238E27FC236}">
                <a16:creationId xmlns:a16="http://schemas.microsoft.com/office/drawing/2014/main" id="{4BE45D4A-DA1E-47D1-9D6D-2346EBE21BC5}"/>
              </a:ext>
            </a:extLst>
          </p:cNvPr>
          <p:cNvSpPr txBox="1">
            <a:spLocks/>
          </p:cNvSpPr>
          <p:nvPr/>
        </p:nvSpPr>
        <p:spPr>
          <a:xfrm>
            <a:off x="4943709" y="3506087"/>
            <a:ext cx="973728" cy="76223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Full Text Screen</a:t>
            </a:r>
          </a:p>
        </p:txBody>
      </p:sp>
      <p:sp>
        <p:nvSpPr>
          <p:cNvPr id="64" name="Text Placeholder 25">
            <a:extLst>
              <a:ext uri="{FF2B5EF4-FFF2-40B4-BE49-F238E27FC236}">
                <a16:creationId xmlns:a16="http://schemas.microsoft.com/office/drawing/2014/main" id="{D9FFA6B1-79A0-09B6-A47C-7E696473D521}"/>
              </a:ext>
            </a:extLst>
          </p:cNvPr>
          <p:cNvSpPr txBox="1">
            <a:spLocks/>
          </p:cNvSpPr>
          <p:nvPr/>
        </p:nvSpPr>
        <p:spPr>
          <a:xfrm>
            <a:off x="6245760" y="3291289"/>
            <a:ext cx="1179220" cy="12818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Data Extraction</a:t>
            </a:r>
          </a:p>
          <a:p>
            <a:r>
              <a:rPr lang="en-US" sz="1100" dirty="0">
                <a:solidFill>
                  <a:schemeClr val="tx1"/>
                </a:solidFill>
              </a:rPr>
              <a:t>Quality assessment</a:t>
            </a:r>
          </a:p>
        </p:txBody>
      </p:sp>
      <p:sp>
        <p:nvSpPr>
          <p:cNvPr id="65" name="Text Placeholder 25">
            <a:extLst>
              <a:ext uri="{FF2B5EF4-FFF2-40B4-BE49-F238E27FC236}">
                <a16:creationId xmlns:a16="http://schemas.microsoft.com/office/drawing/2014/main" id="{2AF9811E-4BA1-8E47-AAF8-C5A750EDD4AC}"/>
              </a:ext>
            </a:extLst>
          </p:cNvPr>
          <p:cNvSpPr txBox="1">
            <a:spLocks/>
          </p:cNvSpPr>
          <p:nvPr/>
        </p:nvSpPr>
        <p:spPr>
          <a:xfrm>
            <a:off x="7749087" y="3506087"/>
            <a:ext cx="973728" cy="43440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66" name="Text Placeholder 25">
            <a:extLst>
              <a:ext uri="{FF2B5EF4-FFF2-40B4-BE49-F238E27FC236}">
                <a16:creationId xmlns:a16="http://schemas.microsoft.com/office/drawing/2014/main" id="{02CB3427-8CFC-ACD5-8F69-AD1EFBDD2C54}"/>
              </a:ext>
            </a:extLst>
          </p:cNvPr>
          <p:cNvSpPr txBox="1">
            <a:spLocks/>
          </p:cNvSpPr>
          <p:nvPr/>
        </p:nvSpPr>
        <p:spPr>
          <a:xfrm>
            <a:off x="9141676" y="3482968"/>
            <a:ext cx="973728" cy="76223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Synthesis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AFFD51ED-9B6F-8A9B-FC9B-8FE7642E89B2}"/>
              </a:ext>
            </a:extLst>
          </p:cNvPr>
          <p:cNvSpPr txBox="1">
            <a:spLocks/>
          </p:cNvSpPr>
          <p:nvPr/>
        </p:nvSpPr>
        <p:spPr>
          <a:xfrm>
            <a:off x="10518453" y="3482967"/>
            <a:ext cx="973728" cy="76223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Publish</a:t>
            </a:r>
          </a:p>
        </p:txBody>
      </p:sp>
      <p:pic>
        <p:nvPicPr>
          <p:cNvPr id="6" name="Picture 5" descr="Covidence logo">
            <a:extLst>
              <a:ext uri="{FF2B5EF4-FFF2-40B4-BE49-F238E27FC236}">
                <a16:creationId xmlns:a16="http://schemas.microsoft.com/office/drawing/2014/main" id="{E0EB05B1-6324-F8AB-63D3-00C76DF610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1408" y="4597920"/>
            <a:ext cx="2626760" cy="70909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F17FA616-7E4D-CE12-4E16-049A7DB10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37996" y="5055616"/>
            <a:ext cx="3813584" cy="540754"/>
            <a:chOff x="3610374" y="5297649"/>
            <a:chExt cx="3643745" cy="540754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4FD58CE-5B6C-5E3A-972A-F78F6E2BBC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0374" y="5555819"/>
              <a:ext cx="3643745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C2ADABC-318C-25D3-7BAA-2FF0B13B229C}"/>
                </a:ext>
              </a:extLst>
            </p:cNvPr>
            <p:cNvCxnSpPr/>
            <p:nvPr/>
          </p:nvCxnSpPr>
          <p:spPr>
            <a:xfrm>
              <a:off x="3610374" y="5322062"/>
              <a:ext cx="0" cy="5163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6B9D2F4-F27B-0265-9209-EF0864DF2B68}"/>
                </a:ext>
              </a:extLst>
            </p:cNvPr>
            <p:cNvCxnSpPr/>
            <p:nvPr/>
          </p:nvCxnSpPr>
          <p:spPr>
            <a:xfrm>
              <a:off x="7254119" y="5297649"/>
              <a:ext cx="0" cy="5163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110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22FD2-EF8F-F8CC-9632-5EF6F1629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23682A98-2278-54A9-2F1D-9B66598DA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850" y="1936874"/>
            <a:ext cx="6682810" cy="58002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What </a:t>
            </a:r>
            <a:r>
              <a:rPr lang="en-US" sz="3200" dirty="0" err="1">
                <a:solidFill>
                  <a:schemeClr val="tx1"/>
                </a:solidFill>
              </a:rPr>
              <a:t>covidence</a:t>
            </a:r>
            <a:r>
              <a:rPr lang="en-US" sz="3200" dirty="0">
                <a:solidFill>
                  <a:schemeClr val="tx1"/>
                </a:solidFill>
              </a:rPr>
              <a:t> is NOT: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1D9F8800-622A-B0C0-44C7-35729105E4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11849" y="2823156"/>
            <a:ext cx="6682811" cy="3344108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reference manager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database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search engine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place to search for studies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place to perform meta-analysis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9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38FEDDED-CB8D-43EC-BAB6-6DB72148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232" y="531035"/>
            <a:ext cx="5924527" cy="57589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Accessing </a:t>
            </a:r>
            <a:r>
              <a:rPr lang="en-US" sz="3200" dirty="0" err="1">
                <a:solidFill>
                  <a:schemeClr val="tx1"/>
                </a:solidFill>
              </a:rPr>
              <a:t>covidence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E239EA0A-BE2A-46D5-876A-5614B0A7CF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0131" y="1553735"/>
            <a:ext cx="6782731" cy="142845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spc="0" dirty="0">
                <a:solidFill>
                  <a:schemeClr val="tx1"/>
                </a:solidFill>
                <a:latin typeface="+mn-lt"/>
              </a:rPr>
              <a:t>Institutional subscription through Libraries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spc="0" dirty="0">
                <a:solidFill>
                  <a:schemeClr val="tx1"/>
                </a:solidFill>
                <a:latin typeface="+mn-lt"/>
              </a:rPr>
              <a:t>Unlimited reviews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spc="0" dirty="0">
                <a:solidFill>
                  <a:schemeClr val="tx1"/>
                </a:solidFill>
                <a:latin typeface="+mn-lt"/>
              </a:rPr>
              <a:t>Allows multi-institution collaborators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spc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3A32E54C-621B-48BA-A803-164046E2A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8444" y="3429000"/>
            <a:ext cx="8434887" cy="24130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Email </a:t>
            </a:r>
            <a:r>
              <a:rPr lang="en-US" sz="2000" dirty="0">
                <a:solidFill>
                  <a:schemeClr val="tx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reference@lsuhsc.edu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to request access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Receive invitation to join Covidence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Faculty, Residents, Graduate students added as Members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2000" dirty="0"/>
              <a:t>Can create additional reviews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Students added as reviewers to project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2000" dirty="0"/>
              <a:t>Have full access and privileges on review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32822-0348-116B-842E-9DD453D46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717CB13C-54DA-C017-466E-2EA25145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027" y="3125489"/>
            <a:ext cx="8052955" cy="13010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C6CB7"/>
                </a:solidFill>
              </a:rPr>
              <a:t>Setting Up a review</a:t>
            </a:r>
          </a:p>
        </p:txBody>
      </p:sp>
    </p:spTree>
    <p:extLst>
      <p:ext uri="{BB962C8B-B14F-4D97-AF65-F5344CB8AC3E}">
        <p14:creationId xmlns:p14="http://schemas.microsoft.com/office/powerpoint/2010/main" val="124563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F92EC24E-3E0A-471B-9A70-B29306D2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751" y="403376"/>
            <a:ext cx="10757246" cy="211550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Creating a review &amp; Project Dashboard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B0040E8-BBFE-4B5E-9ADF-88F6C234CB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467" y="3137299"/>
            <a:ext cx="2743200" cy="1526014"/>
          </a:xfrm>
          <a:solidFill>
            <a:schemeClr val="tx2">
              <a:lumMod val="90000"/>
              <a:lumOff val="1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ZA" sz="1800" cap="none" dirty="0">
                <a:solidFill>
                  <a:schemeClr val="bg1"/>
                </a:solidFill>
                <a:latin typeface="+mn-lt"/>
              </a:rPr>
              <a:t>Live Demo in </a:t>
            </a:r>
            <a:r>
              <a:rPr lang="en-ZA" sz="1800" cap="none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Covidence</a:t>
            </a:r>
            <a:endParaRPr lang="en-ZA" sz="1800" cap="none" dirty="0">
              <a:solidFill>
                <a:schemeClr val="bg1"/>
              </a:solidFill>
              <a:latin typeface="+mn-lt"/>
            </a:endParaRPr>
          </a:p>
          <a:p>
            <a:endParaRPr lang="en-ZA" sz="1800" cap="none" dirty="0">
              <a:solidFill>
                <a:schemeClr val="bg1"/>
              </a:solidFill>
              <a:latin typeface="+mn-lt"/>
            </a:endParaRPr>
          </a:p>
          <a:p>
            <a:r>
              <a:rPr lang="en-ZA" sz="1800" cap="none" dirty="0">
                <a:solidFill>
                  <a:schemeClr val="bg1"/>
                </a:solidFill>
                <a:latin typeface="+mn-lt"/>
              </a:rPr>
              <a:t>View </a:t>
            </a:r>
            <a:r>
              <a:rPr lang="en-ZA" sz="1800" cap="none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 Review</a:t>
            </a:r>
            <a:endParaRPr lang="en-ZA" sz="1800" cap="non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 descr="Screenshot of Covidence dashboard">
            <a:extLst>
              <a:ext uri="{FF2B5EF4-FFF2-40B4-BE49-F238E27FC236}">
                <a16:creationId xmlns:a16="http://schemas.microsoft.com/office/drawing/2014/main" id="{7ED3A53B-3697-4545-1727-481AD0D6E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98" y="2129278"/>
            <a:ext cx="8851764" cy="35420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191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1989D7-CF02-4DC5-9433-98B600ACA0D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B8A4BC3-D1CE-4BB2-9C42-D67FD92CA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2B339A-BBCD-4BF4-A3FE-AE1F9B12F71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1119</Words>
  <Application>Microsoft Macintosh PowerPoint</Application>
  <PresentationFormat>Widescreen</PresentationFormat>
  <Paragraphs>219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Aptos</vt:lpstr>
      <vt:lpstr>Aptos Display</vt:lpstr>
      <vt:lpstr>Arial</vt:lpstr>
      <vt:lpstr>Avenir Next LT Pro</vt:lpstr>
      <vt:lpstr>Calibri</vt:lpstr>
      <vt:lpstr>Courier New</vt:lpstr>
      <vt:lpstr>Daytona</vt:lpstr>
      <vt:lpstr>Office Theme</vt:lpstr>
      <vt:lpstr>Covidence for Systematic Reviews:  Essentials</vt:lpstr>
      <vt:lpstr>Objectives</vt:lpstr>
      <vt:lpstr>What is covidence?</vt:lpstr>
      <vt:lpstr>Covidence is:</vt:lpstr>
      <vt:lpstr>Where covidence fits in the review project workflow</vt:lpstr>
      <vt:lpstr>What covidence is NOT:</vt:lpstr>
      <vt:lpstr>Accessing covidence</vt:lpstr>
      <vt:lpstr>Setting Up a review</vt:lpstr>
      <vt:lpstr>Creating a review &amp; Project Dashboard</vt:lpstr>
      <vt:lpstr>Automation options in settings</vt:lpstr>
      <vt:lpstr>Review settings and Extraction Tool</vt:lpstr>
      <vt:lpstr>Team Settings</vt:lpstr>
      <vt:lpstr>Eligibility Criteria</vt:lpstr>
      <vt:lpstr>Study Tags</vt:lpstr>
      <vt:lpstr>Any Questions?</vt:lpstr>
      <vt:lpstr>Let’s get started!</vt:lpstr>
      <vt:lpstr>Importing references</vt:lpstr>
      <vt:lpstr>Title and abstract screening: The basics</vt:lpstr>
      <vt:lpstr>Title and abstract screening </vt:lpstr>
      <vt:lpstr>Managing screening conflicts</vt:lpstr>
      <vt:lpstr>Full-Text screening</vt:lpstr>
      <vt:lpstr>Introduction to Data Extraction</vt:lpstr>
      <vt:lpstr>Risk of Bias and Quality Assessment</vt:lpstr>
      <vt:lpstr>Exports, outputs &amp; documentation</vt:lpstr>
      <vt:lpstr>Best Practices and Tips for Success</vt:lpstr>
      <vt:lpstr>Covidence Resources</vt:lpstr>
      <vt:lpstr>Questions and Comments</vt:lpstr>
      <vt:lpstr>Connect with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Duffy, Sharon J.</dc:creator>
  <cp:lastModifiedBy>Bealer, Rebecca</cp:lastModifiedBy>
  <cp:revision>21</cp:revision>
  <dcterms:created xsi:type="dcterms:W3CDTF">2026-04-16T13:53:43Z</dcterms:created>
  <dcterms:modified xsi:type="dcterms:W3CDTF">2026-05-01T17:00:08Z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