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3" r:id="rId3"/>
    <p:sldMasterId id="2147483685" r:id="rId4"/>
  </p:sldMasterIdLst>
  <p:notesMasterIdLst>
    <p:notesMasterId r:id="rId42"/>
  </p:notesMasterIdLst>
  <p:sldIdLst>
    <p:sldId id="256" r:id="rId5"/>
    <p:sldId id="257" r:id="rId6"/>
    <p:sldId id="305" r:id="rId7"/>
    <p:sldId id="295" r:id="rId8"/>
    <p:sldId id="310" r:id="rId9"/>
    <p:sldId id="258" r:id="rId10"/>
    <p:sldId id="259" r:id="rId11"/>
    <p:sldId id="260" r:id="rId12"/>
    <p:sldId id="261" r:id="rId13"/>
    <p:sldId id="311" r:id="rId14"/>
    <p:sldId id="275" r:id="rId15"/>
    <p:sldId id="307" r:id="rId16"/>
    <p:sldId id="278" r:id="rId17"/>
    <p:sldId id="286" r:id="rId18"/>
    <p:sldId id="279" r:id="rId19"/>
    <p:sldId id="263" r:id="rId20"/>
    <p:sldId id="264" r:id="rId21"/>
    <p:sldId id="266" r:id="rId22"/>
    <p:sldId id="326" r:id="rId23"/>
    <p:sldId id="268" r:id="rId24"/>
    <p:sldId id="269" r:id="rId25"/>
    <p:sldId id="287" r:id="rId26"/>
    <p:sldId id="308" r:id="rId27"/>
    <p:sldId id="271" r:id="rId28"/>
    <p:sldId id="296" r:id="rId29"/>
    <p:sldId id="292" r:id="rId30"/>
    <p:sldId id="309" r:id="rId31"/>
    <p:sldId id="315" r:id="rId32"/>
    <p:sldId id="299" r:id="rId33"/>
    <p:sldId id="300" r:id="rId34"/>
    <p:sldId id="301" r:id="rId35"/>
    <p:sldId id="302" r:id="rId36"/>
    <p:sldId id="304" r:id="rId37"/>
    <p:sldId id="303" r:id="rId38"/>
    <p:sldId id="322" r:id="rId39"/>
    <p:sldId id="323" r:id="rId40"/>
    <p:sldId id="289" r:id="rId41"/>
  </p:sldIdLst>
  <p:sldSz cx="9144000" cy="5715000" type="screen16x1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jwXQPTFjXcM5AVbHcNFxMeedFk1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RCID US Communit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CE39"/>
    <a:srgbClr val="9933FF"/>
    <a:srgbClr val="99BF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68" autoAdjust="0"/>
    <p:restoredTop sz="86438" autoAdjust="0"/>
  </p:normalViewPr>
  <p:slideViewPr>
    <p:cSldViewPr snapToGrid="0">
      <p:cViewPr varScale="1">
        <p:scale>
          <a:sx n="104" d="100"/>
          <a:sy n="104" d="100"/>
        </p:scale>
        <p:origin x="216" y="672"/>
      </p:cViewPr>
      <p:guideLst>
        <p:guide orient="horz" pos="1800"/>
        <p:guide pos="2880"/>
      </p:guideLst>
    </p:cSldViewPr>
  </p:slideViewPr>
  <p:outlineViewPr>
    <p:cViewPr>
      <p:scale>
        <a:sx n="33" d="100"/>
        <a:sy n="33" d="100"/>
      </p:scale>
      <p:origin x="0" y="-3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8" Type="http://customschemas.google.com/relationships/presentationmetadata" Target="meta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17550" y="696913"/>
            <a:ext cx="55768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upport.orcid.org/hc/en-us/articles/360006973933-Add-an-education-or-qualification-to-your-ORCID-record"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support.orcid.org/hc/en-us/articles/360006894834-Add-employment-information-to-your-ORCID-record"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notes"/>
          <p:cNvSpPr>
            <a:spLocks noGrp="1" noRot="1" noChangeAspect="1"/>
          </p:cNvSpPr>
          <p:nvPr>
            <p:ph type="sldImg" idx="2"/>
          </p:nvPr>
        </p:nvSpPr>
        <p:spPr>
          <a:xfrm>
            <a:off x="715963" y="696913"/>
            <a:ext cx="55784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dirty="0"/>
              <a:t>Welcome to todays library instruction session: ORCID Made Easy: Library Support for Your Research Profile.</a:t>
            </a:r>
          </a:p>
          <a:p>
            <a:pPr marL="0" indent="0">
              <a:buNone/>
            </a:pPr>
            <a:r>
              <a:rPr lang="en" dirty="0"/>
              <a:t>Introduce ourselves.</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a:extLst>
            <a:ext uri="{FF2B5EF4-FFF2-40B4-BE49-F238E27FC236}">
              <a16:creationId xmlns:a16="http://schemas.microsoft.com/office/drawing/2014/main" id="{97D3F7A4-F51B-1D95-57E3-2C328240B59D}"/>
            </a:ext>
          </a:extLst>
        </p:cNvPr>
        <p:cNvGrpSpPr/>
        <p:nvPr/>
      </p:nvGrpSpPr>
      <p:grpSpPr>
        <a:xfrm>
          <a:off x="0" y="0"/>
          <a:ext cx="0" cy="0"/>
          <a:chOff x="0" y="0"/>
          <a:chExt cx="0" cy="0"/>
        </a:xfrm>
      </p:grpSpPr>
      <p:sp>
        <p:nvSpPr>
          <p:cNvPr id="220" name="Google Shape;220;p6:notes">
            <a:extLst>
              <a:ext uri="{FF2B5EF4-FFF2-40B4-BE49-F238E27FC236}">
                <a16:creationId xmlns:a16="http://schemas.microsoft.com/office/drawing/2014/main" id="{93ADC53F-A6DD-44FF-2FE9-21BCE476FE91}"/>
              </a:ext>
            </a:extLst>
          </p:cNvPr>
          <p:cNvSpPr>
            <a:spLocks noGrp="1" noRot="1" noChangeAspect="1"/>
          </p:cNvSpPr>
          <p:nvPr>
            <p:ph type="sldImg" idx="2"/>
          </p:nvPr>
        </p:nvSpPr>
        <p:spPr>
          <a:xfrm>
            <a:off x="715963" y="696913"/>
            <a:ext cx="55784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p6:notes">
            <a:extLst>
              <a:ext uri="{FF2B5EF4-FFF2-40B4-BE49-F238E27FC236}">
                <a16:creationId xmlns:a16="http://schemas.microsoft.com/office/drawing/2014/main" id="{05EAF999-07D9-C23B-5B9E-1D64CAA4CDA7}"/>
              </a:ext>
            </a:extLst>
          </p:cNvPr>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US" dirty="0"/>
              <a:t>This is the remainder of Dr. Garcia’s ORCID Profile</a:t>
            </a:r>
          </a:p>
          <a:p>
            <a:pPr marL="0" indent="0">
              <a:buNone/>
            </a:pPr>
            <a:endParaRPr lang="en-US" dirty="0"/>
          </a:p>
          <a:p>
            <a:pPr marL="0" indent="0">
              <a:buNone/>
            </a:pPr>
            <a:r>
              <a:rPr lang="en-US" dirty="0"/>
              <a:t>You have the option to include any grant funding you have received, works you have produced, and potentially any peer review activity you have been involved in. </a:t>
            </a:r>
          </a:p>
          <a:p>
            <a:pPr marL="0" indent="0">
              <a:buNone/>
            </a:pPr>
            <a:endParaRPr lang="en-US" dirty="0"/>
          </a:p>
          <a:p>
            <a:pPr marL="0" indent="0">
              <a:buNone/>
            </a:pPr>
            <a:r>
              <a:rPr lang="en-US" dirty="0"/>
              <a:t>The ORCID record is always evolving, so look out for additional fields to be added in the future.</a:t>
            </a:r>
          </a:p>
          <a:p>
            <a:pPr marL="0" indent="0">
              <a:buNone/>
            </a:pPr>
            <a:endParaRPr lang="en" dirty="0"/>
          </a:p>
        </p:txBody>
      </p:sp>
    </p:spTree>
    <p:extLst>
      <p:ext uri="{BB962C8B-B14F-4D97-AF65-F5344CB8AC3E}">
        <p14:creationId xmlns:p14="http://schemas.microsoft.com/office/powerpoint/2010/main" val="436012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0:notes"/>
          <p:cNvSpPr>
            <a:spLocks noGrp="1" noRot="1" noChangeAspect="1"/>
          </p:cNvSpPr>
          <p:nvPr>
            <p:ph type="sldImg" idx="2"/>
          </p:nvPr>
        </p:nvSpPr>
        <p:spPr>
          <a:xfrm>
            <a:off x="715963" y="696913"/>
            <a:ext cx="55784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p20: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174708" indent="-174708"/>
            <a:r>
              <a:rPr lang="en" dirty="0"/>
              <a:t>It only takes about 30 seconds to register for your ORCID iD. </a:t>
            </a:r>
          </a:p>
          <a:p>
            <a:pPr marL="174708" indent="-174708"/>
            <a:r>
              <a:rPr lang="en" dirty="0"/>
              <a:t>In the registration form, you just need to fill out your first and last name, primary email address, additional email address, and a password. </a:t>
            </a:r>
            <a:endParaRPr lang="en" dirty="0">
              <a:solidFill>
                <a:schemeClr val="dk1"/>
              </a:solidFill>
            </a:endParaRPr>
          </a:p>
          <a:p>
            <a:pPr marL="174708" indent="-174708" defTabSz="931774">
              <a:defRPr/>
            </a:pPr>
            <a:r>
              <a:rPr lang="en-US" dirty="0"/>
              <a:t>In the second step, you will select your notification settings - ORCID will send you notifications if one of your trusted parties makes a change to your ORCID data, such as adding a publication to your ORCID record. </a:t>
            </a:r>
          </a:p>
          <a:p>
            <a:pPr marL="174708" indent="-174708" defTabSz="931774">
              <a:defRPr/>
            </a:pPr>
            <a:r>
              <a:rPr lang="en-US" dirty="0"/>
              <a:t>Finally, you will set your default visibility settings, agree to ORCID’s terms of use, and confirm that you are not a robot. Once you click “register,” ORCID will send you an email to verify your account. You must verify your account before you can start adding data to your ORCID record. </a:t>
            </a:r>
          </a:p>
          <a:p>
            <a:pPr marL="0" indent="0" defTabSz="931774">
              <a:buNone/>
              <a:defRPr/>
            </a:pPr>
            <a:endParaRPr lang="en-US" dirty="0"/>
          </a:p>
          <a:p>
            <a:pPr marL="0" indent="0" defTabSz="931774">
              <a:buNone/>
              <a:defRPr/>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44499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3:notes"/>
          <p:cNvSpPr>
            <a:spLocks noGrp="1" noRot="1" noChangeAspect="1"/>
          </p:cNvSpPr>
          <p:nvPr>
            <p:ph type="sldImg" idx="2"/>
          </p:nvPr>
        </p:nvSpPr>
        <p:spPr>
          <a:xfrm>
            <a:off x="715963" y="696913"/>
            <a:ext cx="55784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p2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dirty="0"/>
              <a:t>At the most basic level, it’s recommended that you at least fill out your name and any names you have used over the course of your career, as well as your most recent employment, education, and works information. It should take about 10 minutes to add this initial information to your ORCID record. You can always go back and add more later.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1:notes"/>
          <p:cNvSpPr>
            <a:spLocks noGrp="1" noRot="1" noChangeAspect="1"/>
          </p:cNvSpPr>
          <p:nvPr>
            <p:ph type="sldImg" idx="2"/>
          </p:nvPr>
        </p:nvSpPr>
        <p:spPr>
          <a:xfrm>
            <a:off x="715963" y="696913"/>
            <a:ext cx="55784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8" name="Google Shape;448;p3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174708" indent="-174708"/>
            <a:r>
              <a:rPr lang="en" dirty="0"/>
              <a:t>When adding Employment and Education affiliations, start typing the name of the organization and you will see a drop-down menu appear with a list of institution names. If possible, use the dropdown to select the institution name for your record and select the top-level organization name. This will ensure that your affiliated institution names will appear in a standard format with no typos, and the institutional identifiers will appear on your ORCID record.</a:t>
            </a:r>
          </a:p>
          <a:p>
            <a:pPr marL="174708" indent="-174708"/>
            <a:r>
              <a:rPr lang="en" dirty="0"/>
              <a:t>Then you can add as many details such as dates of employment, department and title. You can also set the visibility for each affiliation. </a:t>
            </a:r>
          </a:p>
          <a:p>
            <a:pPr marL="0" indent="0">
              <a:buNone/>
            </a:pPr>
            <a:endParaRPr lang="en" dirty="0"/>
          </a:p>
          <a:p>
            <a:pPr marL="0" indent="0">
              <a:buNone/>
            </a:pPr>
            <a:r>
              <a:rPr lang="en" dirty="0"/>
              <a:t>NOTE: Our institution is listed as </a:t>
            </a:r>
            <a:r>
              <a:rPr lang="en" u="sng" dirty="0"/>
              <a:t>Louisiana State University Health Sciences Center New Orleans</a:t>
            </a:r>
          </a:p>
          <a:p>
            <a:pPr marL="0" indent="0">
              <a:buNone/>
            </a:pPr>
            <a:endParaRPr lang="en" u="sng" dirty="0"/>
          </a:p>
          <a:p>
            <a:pPr marL="161766" indent="0">
              <a:buNone/>
            </a:pPr>
            <a:r>
              <a:rPr lang="en" dirty="0">
                <a:solidFill>
                  <a:schemeClr val="dk1"/>
                </a:solidFill>
              </a:rPr>
              <a:t>See instructions for adding education: </a:t>
            </a:r>
            <a:r>
              <a:rPr lang="en" u="sng" dirty="0">
                <a:solidFill>
                  <a:schemeClr val="hlink"/>
                </a:solidFill>
                <a:hlinkClick r:id="rId3"/>
              </a:rPr>
              <a:t>https://support.orcid.org/hc/en-us/articles/360006973933-Add-an-education-or-qualification-to-your-ORCID-record</a:t>
            </a:r>
            <a:r>
              <a:rPr lang="en" dirty="0">
                <a:solidFill>
                  <a:schemeClr val="dk1"/>
                </a:solidFill>
              </a:rPr>
              <a:t> </a:t>
            </a:r>
          </a:p>
          <a:p>
            <a:pPr marL="161766" indent="0">
              <a:buClr>
                <a:schemeClr val="dk1"/>
              </a:buClr>
              <a:buNone/>
            </a:pPr>
            <a:r>
              <a:rPr lang="en" dirty="0">
                <a:solidFill>
                  <a:schemeClr val="dk1"/>
                </a:solidFill>
              </a:rPr>
              <a:t>See instructions for adding employment: </a:t>
            </a:r>
            <a:r>
              <a:rPr lang="en" u="sng" dirty="0">
                <a:solidFill>
                  <a:schemeClr val="hlink"/>
                </a:solidFill>
                <a:hlinkClick r:id="rId4"/>
              </a:rPr>
              <a:t>https://support.orcid.org/hc/en-us/articles/360006894834-Add-employment-information-to-your-ORCID-record</a:t>
            </a:r>
            <a:r>
              <a:rPr lang="en" dirty="0">
                <a:solidFill>
                  <a:schemeClr val="dk1"/>
                </a:solidFill>
              </a:rPr>
              <a:t> </a:t>
            </a:r>
            <a:endParaRPr dirty="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4:notes"/>
          <p:cNvSpPr>
            <a:spLocks noGrp="1" noRot="1" noChangeAspect="1"/>
          </p:cNvSpPr>
          <p:nvPr>
            <p:ph type="sldImg" idx="2"/>
          </p:nvPr>
        </p:nvSpPr>
        <p:spPr>
          <a:xfrm>
            <a:off x="715963" y="696913"/>
            <a:ext cx="55784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9" name="Google Shape;389;p24: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174708" indent="-174708">
              <a:lnSpc>
                <a:spcPct val="115000"/>
              </a:lnSpc>
            </a:pPr>
            <a:r>
              <a:rPr lang="en" dirty="0">
                <a:solidFill>
                  <a:schemeClr val="dk1"/>
                </a:solidFill>
              </a:rPr>
              <a:t>Once you have your ORCID iD and are signed in, then you can start to add publications and other works including publications, data sets, conference presentations, and more.</a:t>
            </a:r>
          </a:p>
          <a:p>
            <a:pPr marL="174708" indent="-174708">
              <a:lnSpc>
                <a:spcPct val="115000"/>
              </a:lnSpc>
            </a:pPr>
            <a:r>
              <a:rPr lang="en" dirty="0">
                <a:solidFill>
                  <a:schemeClr val="dk1"/>
                </a:solidFill>
              </a:rPr>
              <a:t>Maximum number is 10,000 items.</a:t>
            </a:r>
          </a:p>
          <a:p>
            <a:pPr marL="174708" indent="-174708">
              <a:lnSpc>
                <a:spcPct val="115000"/>
              </a:lnSpc>
            </a:pPr>
            <a:r>
              <a:rPr lang="en" dirty="0">
                <a:solidFill>
                  <a:schemeClr val="dk1"/>
                </a:solidFill>
              </a:rPr>
              <a:t>Start by clicking on +Add on the header of the Works section.</a:t>
            </a:r>
          </a:p>
          <a:p>
            <a:pPr marL="174708" indent="-174708">
              <a:lnSpc>
                <a:spcPct val="115000"/>
              </a:lnSpc>
            </a:pPr>
            <a:r>
              <a:rPr lang="en" dirty="0">
                <a:solidFill>
                  <a:schemeClr val="dk1"/>
                </a:solidFill>
              </a:rPr>
              <a:t>There are 5 options for adding works. There are two options for adding multiple works at once:</a:t>
            </a:r>
          </a:p>
          <a:p>
            <a:pPr marL="698830" lvl="1" indent="-232943">
              <a:lnSpc>
                <a:spcPct val="115000"/>
              </a:lnSpc>
              <a:buFont typeface="+mj-lt"/>
              <a:buAutoNum type="arabicPeriod"/>
            </a:pPr>
            <a:r>
              <a:rPr lang="en" dirty="0">
                <a:solidFill>
                  <a:schemeClr val="dk1"/>
                </a:solidFill>
              </a:rPr>
              <a:t>Import Works from other services </a:t>
            </a:r>
            <a:r>
              <a:rPr lang="en" b="1" dirty="0">
                <a:solidFill>
                  <a:schemeClr val="dk1"/>
                </a:solidFill>
              </a:rPr>
              <a:t>(this is the recommended method): </a:t>
            </a:r>
            <a:r>
              <a:rPr lang="en" dirty="0">
                <a:solidFill>
                  <a:schemeClr val="dk1"/>
                </a:solidFill>
              </a:rPr>
              <a:t>Use this to connect to Web of Science or Crossref or other supported databases. You will authorize the platform as a Trusted Organization. This method ensures the data connected with your ORCID iD is authoritative and trustworthy and will save you time. </a:t>
            </a:r>
            <a:r>
              <a:rPr lang="en" b="1" dirty="0">
                <a:solidFill>
                  <a:schemeClr val="dk1"/>
                </a:solidFill>
              </a:rPr>
              <a:t>The organization that added each work will be identified on the record.</a:t>
            </a:r>
          </a:p>
          <a:p>
            <a:pPr marL="698830" lvl="1" indent="-232943">
              <a:lnSpc>
                <a:spcPct val="115000"/>
              </a:lnSpc>
              <a:buFont typeface="+mj-lt"/>
              <a:buAutoNum type="arabicPeriod"/>
            </a:pPr>
            <a:r>
              <a:rPr lang="en" dirty="0">
                <a:solidFill>
                  <a:schemeClr val="dk1"/>
                </a:solidFill>
              </a:rPr>
              <a:t>Import Works from a BibTex file: This allows you to import publication that you have exported from Google Scholar or other systems in BibTex format. This method isn’t as robust as the import method because BibTex files are not standardized. This may lead to encoding issues and errors in your record. </a:t>
            </a:r>
          </a:p>
          <a:p>
            <a:pPr marL="174708" indent="-174708">
              <a:lnSpc>
                <a:spcPct val="115000"/>
              </a:lnSpc>
            </a:pPr>
            <a:r>
              <a:rPr lang="en" dirty="0">
                <a:solidFill>
                  <a:schemeClr val="dk1"/>
                </a:solidFill>
              </a:rPr>
              <a:t>There are three options for adding individual works:</a:t>
            </a:r>
          </a:p>
          <a:p>
            <a:pPr marL="698830" lvl="1" indent="-232943">
              <a:lnSpc>
                <a:spcPct val="115000"/>
              </a:lnSpc>
              <a:buAutoNum type="arabicPeriod"/>
            </a:pPr>
            <a:r>
              <a:rPr lang="en" dirty="0">
                <a:solidFill>
                  <a:schemeClr val="dk1"/>
                </a:solidFill>
              </a:rPr>
              <a:t>Add work with a DOI: Enter the DOI and it will pre-populate the fields. Manually review to ensure the information is correct.</a:t>
            </a:r>
          </a:p>
          <a:p>
            <a:pPr marL="698830" lvl="1" indent="-232943">
              <a:lnSpc>
                <a:spcPct val="115000"/>
              </a:lnSpc>
              <a:buFont typeface="+mj-lt"/>
              <a:buAutoNum type="arabicPeriod"/>
            </a:pPr>
            <a:r>
              <a:rPr lang="en" dirty="0">
                <a:solidFill>
                  <a:schemeClr val="dk1"/>
                </a:solidFill>
              </a:rPr>
              <a:t>Add work with a PubMed ID: Same procedure as DOI</a:t>
            </a:r>
          </a:p>
          <a:p>
            <a:pPr marL="698830" lvl="1" indent="-232943">
              <a:lnSpc>
                <a:spcPct val="115000"/>
              </a:lnSpc>
              <a:buFont typeface="+mj-lt"/>
              <a:buAutoNum type="arabicPeriod"/>
            </a:pPr>
            <a:r>
              <a:rPr lang="en" dirty="0">
                <a:solidFill>
                  <a:schemeClr val="dk1"/>
                </a:solidFill>
              </a:rPr>
              <a:t>Add work manually: If the work doesn’t have a DOI or PMID, then add it manually. </a:t>
            </a:r>
          </a:p>
          <a:p>
            <a:pPr marL="174708" indent="-174708">
              <a:lnSpc>
                <a:spcPct val="115000"/>
              </a:lnSpc>
            </a:pPr>
            <a:r>
              <a:rPr lang="en-US" b="1" dirty="0">
                <a:solidFill>
                  <a:schemeClr val="dk1"/>
                </a:solidFill>
              </a:rPr>
              <a:t>When using any of these methods, your name will appear as the source of the record information</a:t>
            </a:r>
            <a:r>
              <a:rPr lang="en-US" dirty="0">
                <a:solidFill>
                  <a:schemeClr val="dk1"/>
                </a:solidFill>
              </a:rPr>
              <a:t>.</a:t>
            </a:r>
            <a:endParaRPr lang="en" dirty="0">
              <a:solidFill>
                <a:schemeClr val="dk1"/>
              </a:solidFill>
            </a:endParaRPr>
          </a:p>
          <a:p>
            <a:pPr marL="0" indent="0">
              <a:lnSpc>
                <a:spcPct val="115000"/>
              </a:lnSpc>
              <a:buNone/>
            </a:pPr>
            <a:r>
              <a:rPr lang="en" dirty="0">
                <a:solidFill>
                  <a:schemeClr val="dk1"/>
                </a:solidFill>
              </a:rPr>
              <a:t>Note: The more complete your ORCID record is, the better it will work for you.</a:t>
            </a:r>
            <a:endParaRPr dirty="0">
              <a:solidFill>
                <a:schemeClr val="dk1"/>
              </a:solidFill>
            </a:endParaRPr>
          </a:p>
          <a:p>
            <a:pPr marL="0" indent="0">
              <a:buClr>
                <a:schemeClr val="dk1"/>
              </a:buClr>
              <a:buNone/>
            </a:pPr>
            <a:endParaRPr lang="en-US" dirty="0">
              <a:solidFill>
                <a:schemeClr val="dk1"/>
              </a:solidFill>
            </a:endParaRPr>
          </a:p>
          <a:p>
            <a:pPr marL="0" indent="0">
              <a:buClr>
                <a:schemeClr val="dk1"/>
              </a:buClr>
              <a:buNone/>
            </a:pPr>
            <a:endParaRPr dirty="0">
              <a:solidFill>
                <a:schemeClr val="dk1"/>
              </a:solidFill>
            </a:endParaRPr>
          </a:p>
          <a:p>
            <a:pPr marL="0" indent="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8:notes"/>
          <p:cNvSpPr>
            <a:spLocks noGrp="1" noRot="1" noChangeAspect="1"/>
          </p:cNvSpPr>
          <p:nvPr>
            <p:ph type="sldImg" idx="2"/>
          </p:nvPr>
        </p:nvSpPr>
        <p:spPr>
          <a:xfrm>
            <a:off x="715963" y="696913"/>
            <a:ext cx="55784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p8: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174708" indent="-174708" defTabSz="931774">
              <a:defRPr/>
            </a:pPr>
            <a:r>
              <a:rPr lang="en-US" dirty="0"/>
              <a:t>You have control over how much of your ORCID record is visible to others.</a:t>
            </a:r>
          </a:p>
          <a:p>
            <a:pPr marL="174708" indent="-174708" defTabSz="931774">
              <a:defRPr/>
            </a:pPr>
            <a:r>
              <a:rPr lang="en-US" dirty="0"/>
              <a:t>The options for visibility are </a:t>
            </a:r>
            <a:r>
              <a:rPr lang="en-US" u="sng" dirty="0"/>
              <a:t>everyone</a:t>
            </a:r>
            <a:r>
              <a:rPr lang="en-US" dirty="0"/>
              <a:t>, </a:t>
            </a:r>
            <a:r>
              <a:rPr lang="en-US" u="sng" dirty="0"/>
              <a:t>trusted parties</a:t>
            </a:r>
            <a:r>
              <a:rPr lang="en-US" dirty="0"/>
              <a:t>, and </a:t>
            </a:r>
            <a:r>
              <a:rPr lang="en-US" u="sng" dirty="0"/>
              <a:t>only me</a:t>
            </a:r>
            <a:r>
              <a:rPr lang="en-US" dirty="0"/>
              <a:t>. </a:t>
            </a:r>
          </a:p>
          <a:p>
            <a:pPr marL="174708" indent="-174708" defTabSz="931774">
              <a:defRPr/>
            </a:pPr>
            <a:r>
              <a:rPr lang="en-US" dirty="0"/>
              <a:t>You can control the visibility settings for your </a:t>
            </a:r>
            <a:r>
              <a:rPr lang="en-US" b="1" dirty="0"/>
              <a:t>entire ORCID profile </a:t>
            </a:r>
            <a:r>
              <a:rPr lang="en-US" dirty="0"/>
              <a:t>by clicking on the account setting under your name at the top right corner area of the ORCID record page. Then, clicking on visibility settings. </a:t>
            </a:r>
          </a:p>
          <a:p>
            <a:pPr marL="0" indent="0">
              <a:buNone/>
            </a:pPr>
            <a:endParaRPr lang="en" dirty="0"/>
          </a:p>
          <a:p>
            <a:pPr marL="0" indent="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a:spLocks noGrp="1" noRot="1" noChangeAspect="1"/>
          </p:cNvSpPr>
          <p:nvPr>
            <p:ph type="sldImg" idx="2"/>
          </p:nvPr>
        </p:nvSpPr>
        <p:spPr>
          <a:xfrm>
            <a:off x="715963" y="696913"/>
            <a:ext cx="55784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9: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174708" indent="-174708"/>
            <a:r>
              <a:rPr lang="en" dirty="0"/>
              <a:t>You can also control the visibility settings of </a:t>
            </a:r>
            <a:r>
              <a:rPr lang="en" b="1" dirty="0"/>
              <a:t>each of the individual entries</a:t>
            </a:r>
            <a:r>
              <a:rPr lang="en" dirty="0"/>
              <a:t> in your ORCID record. </a:t>
            </a:r>
          </a:p>
          <a:p>
            <a:pPr marL="174708" indent="-174708"/>
            <a:r>
              <a:rPr lang="en-US" dirty="0"/>
              <a:t>Data in your ORCID record set to “trusted parties” is only visible by organizations and individuals that you have authorized as trusted parties in ORCID such as when submitting a manuscript or grant application. Access for each organization can be revoked at any time.</a:t>
            </a:r>
          </a:p>
          <a:p>
            <a:pPr marL="174708" indent="-174708" defTabSz="931774">
              <a:defRPr/>
            </a:pPr>
            <a:r>
              <a:rPr lang="en-US" dirty="0"/>
              <a:t>On the flip side, data in ORCID can be set to “only me,” which means that the only person who will ever see this data is you, as the individual. </a:t>
            </a:r>
          </a:p>
          <a:p>
            <a:pPr marL="174708" indent="-174708" defTabSz="931774">
              <a:defRPr/>
            </a:pPr>
            <a:r>
              <a:rPr lang="en-US" dirty="0"/>
              <a:t>ORCID respects your privacy and you have full control over your data.</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1:notes"/>
          <p:cNvSpPr>
            <a:spLocks noGrp="1" noRot="1" noChangeAspect="1"/>
          </p:cNvSpPr>
          <p:nvPr>
            <p:ph type="sldImg" idx="2"/>
          </p:nvPr>
        </p:nvSpPr>
        <p:spPr>
          <a:xfrm>
            <a:off x="715963" y="696913"/>
            <a:ext cx="55784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p1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Clr>
                <a:schemeClr val="dk1"/>
              </a:buClr>
              <a:buNone/>
            </a:pPr>
            <a:r>
              <a:rPr lang="en" dirty="0">
                <a:solidFill>
                  <a:schemeClr val="dk1"/>
                </a:solidFill>
              </a:rPr>
              <a:t>Trusted organizations are typically research institutions, publishers, or funding agencies that have integrated ORCID with their systems.  It’s a good idea to connect your ORCID with as many of your affiliated organizations as possible, because you can often save time by letting these organizations add information to your ORCID record for you! Connecting with trusted organizations increases the chances that your contributions and works will be linked to you, recognized, and credited.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a:extLst>
            <a:ext uri="{FF2B5EF4-FFF2-40B4-BE49-F238E27FC236}">
              <a16:creationId xmlns:a16="http://schemas.microsoft.com/office/drawing/2014/main" id="{0B323782-CA8A-117A-47B0-6A41A151B8A7}"/>
            </a:ext>
          </a:extLst>
        </p:cNvPr>
        <p:cNvGrpSpPr/>
        <p:nvPr/>
      </p:nvGrpSpPr>
      <p:grpSpPr>
        <a:xfrm>
          <a:off x="0" y="0"/>
          <a:ext cx="0" cy="0"/>
          <a:chOff x="0" y="0"/>
          <a:chExt cx="0" cy="0"/>
        </a:xfrm>
      </p:grpSpPr>
      <p:sp>
        <p:nvSpPr>
          <p:cNvPr id="290" name="Google Shape;290;p13:notes">
            <a:extLst>
              <a:ext uri="{FF2B5EF4-FFF2-40B4-BE49-F238E27FC236}">
                <a16:creationId xmlns:a16="http://schemas.microsoft.com/office/drawing/2014/main" id="{D9B1E7F6-642A-CF07-C222-F0BA44F883EA}"/>
              </a:ext>
            </a:extLst>
          </p:cNvPr>
          <p:cNvSpPr>
            <a:spLocks noGrp="1" noRot="1" noChangeAspect="1"/>
          </p:cNvSpPr>
          <p:nvPr>
            <p:ph type="sldImg" idx="2"/>
          </p:nvPr>
        </p:nvSpPr>
        <p:spPr>
          <a:xfrm>
            <a:off x="715963" y="696913"/>
            <a:ext cx="55784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291" name="Google Shape;291;p13:notes">
            <a:extLst>
              <a:ext uri="{FF2B5EF4-FFF2-40B4-BE49-F238E27FC236}">
                <a16:creationId xmlns:a16="http://schemas.microsoft.com/office/drawing/2014/main" id="{24B44E36-BD75-A498-416F-912F5B9BFA0C}"/>
              </a:ext>
            </a:extLst>
          </p:cNvPr>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dirty="0">
                <a:solidFill>
                  <a:schemeClr val="dk1"/>
                </a:solidFill>
              </a:rPr>
              <a:t>ORCID strongly recommends adding Crossref, DataCite, Elsevier Scopus, Clarivate Web of Science for seamless entry of new works and DimensionsWizard as source for adding funding organization info.</a:t>
            </a:r>
            <a:endParaRPr dirty="0"/>
          </a:p>
        </p:txBody>
      </p:sp>
    </p:spTree>
    <p:extLst>
      <p:ext uri="{BB962C8B-B14F-4D97-AF65-F5344CB8AC3E}">
        <p14:creationId xmlns:p14="http://schemas.microsoft.com/office/powerpoint/2010/main" val="608565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notes"/>
          <p:cNvSpPr>
            <a:spLocks noGrp="1" noRot="1" noChangeAspect="1"/>
          </p:cNvSpPr>
          <p:nvPr>
            <p:ph type="sldImg" idx="2"/>
          </p:nvPr>
        </p:nvSpPr>
        <p:spPr>
          <a:xfrm>
            <a:off x="715963" y="696913"/>
            <a:ext cx="55784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3:notes"/>
          <p:cNvSpPr>
            <a:spLocks noGrp="1" noRot="1" noChangeAspect="1"/>
          </p:cNvSpPr>
          <p:nvPr>
            <p:ph type="sldImg" idx="2"/>
          </p:nvPr>
        </p:nvSpPr>
        <p:spPr>
          <a:xfrm>
            <a:off x="715963" y="696913"/>
            <a:ext cx="55784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p1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174708" indent="-174708" defTabSz="931774"/>
            <a:r>
              <a:rPr lang="en-US" dirty="0"/>
              <a:t>To authorize an organization as a trusted party, the organization must ask you for permission to connect with your ORCID </a:t>
            </a:r>
            <a:r>
              <a:rPr lang="en-US" dirty="0" err="1"/>
              <a:t>iD.</a:t>
            </a:r>
            <a:r>
              <a:rPr lang="en-US" dirty="0"/>
              <a:t> When you go to interact with a system that is integrated with ORCID, you will be prompted to authorize permission for the institution to connect with your ORCID </a:t>
            </a:r>
            <a:r>
              <a:rPr lang="en-US" dirty="0" err="1"/>
              <a:t>iD</a:t>
            </a:r>
            <a:r>
              <a:rPr lang="en-US" dirty="0"/>
              <a:t> and record.</a:t>
            </a:r>
          </a:p>
          <a:p>
            <a:pPr marL="174708" indent="-174708"/>
            <a:r>
              <a:rPr lang="en" dirty="0">
                <a:solidFill>
                  <a:schemeClr val="dk1"/>
                </a:solidFill>
              </a:rPr>
              <a:t>Once you connect your ORCID iD with an organization, you can see those organizations appear in the account settings page of your ORCID record under “Trusted Parties.” You will see your trusted organizations listed, with the name of the organization or platform, the date you connected your ORCID iD, and the permissions that you granted to each organization to interact with the information in your ORCID record. </a:t>
            </a:r>
          </a:p>
          <a:p>
            <a:pPr marL="174708" indent="-174708"/>
            <a:r>
              <a:rPr lang="en" dirty="0">
                <a:solidFill>
                  <a:schemeClr val="dk1"/>
                </a:solidFill>
              </a:rPr>
              <a:t>You may revoke access at any time.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4:notes"/>
          <p:cNvSpPr>
            <a:spLocks noGrp="1" noRot="1" noChangeAspect="1"/>
          </p:cNvSpPr>
          <p:nvPr>
            <p:ph type="sldImg" idx="2"/>
          </p:nvPr>
        </p:nvSpPr>
        <p:spPr>
          <a:xfrm>
            <a:off x="715963" y="696913"/>
            <a:ext cx="55784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2" name="Google Shape;302;p14: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174708" indent="-174708"/>
            <a:r>
              <a:rPr lang="en" dirty="0">
                <a:solidFill>
                  <a:schemeClr val="dk1"/>
                </a:solidFill>
              </a:rPr>
              <a:t>In the same “Trusted Parties” page in your ORCID record, you can also designate individuals as trusted parties by searching for a trusted person’s ORCID iD, email address, or name. Whomever you authorize as a trusted individual will be able to add data to your ORCID record, make changes, and see data set to “trusted parties” visibility. </a:t>
            </a:r>
          </a:p>
          <a:p>
            <a:pPr marL="174708" indent="-174708"/>
            <a:r>
              <a:rPr lang="en" dirty="0">
                <a:solidFill>
                  <a:schemeClr val="dk1"/>
                </a:solidFill>
              </a:rPr>
              <a:t>This could be a business manager, an assistant, or someone else that you trust.</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32:notes"/>
          <p:cNvSpPr>
            <a:spLocks noGrp="1" noRot="1" noChangeAspect="1"/>
          </p:cNvSpPr>
          <p:nvPr>
            <p:ph type="sldImg" idx="2"/>
          </p:nvPr>
        </p:nvSpPr>
        <p:spPr>
          <a:xfrm>
            <a:off x="715963" y="696913"/>
            <a:ext cx="55784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8" name="Google Shape;458;p3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a:t>As a researcher, once you have filled in your ORCID record and continue to authorize organizations as trusted parties connected to your ORCID record, you can use ORCID to distinguish yourself from other researchers, manage your reputation and research impact, get credit for your research, contributions, and affiliations, and save time on data entry for funding, publishing, and research reporting workflows.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3898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6:notes"/>
          <p:cNvSpPr>
            <a:spLocks noGrp="1" noRot="1" noChangeAspect="1"/>
          </p:cNvSpPr>
          <p:nvPr>
            <p:ph type="sldImg" idx="2"/>
          </p:nvPr>
        </p:nvSpPr>
        <p:spPr>
          <a:xfrm>
            <a:off x="715963" y="696913"/>
            <a:ext cx="55784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p16: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Clr>
                <a:schemeClr val="dk1"/>
              </a:buClr>
              <a:buNone/>
            </a:pPr>
            <a:r>
              <a:rPr lang="en" dirty="0"/>
              <a:t>ORCID is used by major research institutions, publishers, and funders across the globe. </a:t>
            </a:r>
          </a:p>
          <a:p>
            <a:pPr marL="0" indent="0">
              <a:buClr>
                <a:schemeClr val="dk1"/>
              </a:buClr>
              <a:buNone/>
            </a:pPr>
            <a:endParaRPr lang="en" dirty="0"/>
          </a:p>
          <a:p>
            <a:pPr marL="0" indent="0">
              <a:buClr>
                <a:schemeClr val="dk1"/>
              </a:buClr>
              <a:buNone/>
            </a:pPr>
            <a:endParaRPr lang="en" dirty="0"/>
          </a:p>
          <a:p>
            <a:pPr marL="0" indent="0">
              <a:buClr>
                <a:schemeClr val="dk1"/>
              </a:buClr>
              <a:buNone/>
            </a:pPr>
            <a:r>
              <a:rPr lang="en" dirty="0"/>
              <a:t>Over 70 publishers are now requiring ORCID iDs with manuscript submissions, and grant funders are increasingly requiring ORCID iDs for grant proposals as well. By including your ORCID iD in publishing and funding workflows, you can ensure that your work and contributions will be accurately linked to you, and not accidentally credited to someone else. Research institutions across the globe are also increasingly using ORCID.</a:t>
            </a:r>
            <a:endParaRPr dirty="0">
              <a:solidFill>
                <a:srgbClr val="FF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a:extLst>
            <a:ext uri="{FF2B5EF4-FFF2-40B4-BE49-F238E27FC236}">
              <a16:creationId xmlns:a16="http://schemas.microsoft.com/office/drawing/2014/main" id="{D5DE2521-B084-DF6E-6641-2BE73E7C2CA7}"/>
            </a:ext>
          </a:extLst>
        </p:cNvPr>
        <p:cNvGrpSpPr/>
        <p:nvPr/>
      </p:nvGrpSpPr>
      <p:grpSpPr>
        <a:xfrm>
          <a:off x="0" y="0"/>
          <a:ext cx="0" cy="0"/>
          <a:chOff x="0" y="0"/>
          <a:chExt cx="0" cy="0"/>
        </a:xfrm>
      </p:grpSpPr>
      <p:sp>
        <p:nvSpPr>
          <p:cNvPr id="263" name="Google Shape;263;p11:notes">
            <a:extLst>
              <a:ext uri="{FF2B5EF4-FFF2-40B4-BE49-F238E27FC236}">
                <a16:creationId xmlns:a16="http://schemas.microsoft.com/office/drawing/2014/main" id="{1656DC10-2B60-C887-97DC-B9C9B8A3921D}"/>
              </a:ext>
            </a:extLst>
          </p:cNvPr>
          <p:cNvSpPr>
            <a:spLocks noGrp="1" noRot="1" noChangeAspect="1"/>
          </p:cNvSpPr>
          <p:nvPr>
            <p:ph type="sldImg" idx="2"/>
          </p:nvPr>
        </p:nvSpPr>
        <p:spPr>
          <a:xfrm>
            <a:off x="715963" y="696913"/>
            <a:ext cx="55784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p11:notes">
            <a:extLst>
              <a:ext uri="{FF2B5EF4-FFF2-40B4-BE49-F238E27FC236}">
                <a16:creationId xmlns:a16="http://schemas.microsoft.com/office/drawing/2014/main" id="{C18EF6C0-CD86-0756-2D57-3F78D1AF91C8}"/>
              </a:ext>
            </a:extLst>
          </p:cNvPr>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Clr>
                <a:schemeClr val="dk1"/>
              </a:buClr>
              <a:buNone/>
            </a:pPr>
            <a:r>
              <a:rPr lang="en-US" dirty="0"/>
              <a:t>[read title card]</a:t>
            </a:r>
          </a:p>
          <a:p>
            <a:pPr marL="0" indent="0">
              <a:buClr>
                <a:schemeClr val="dk1"/>
              </a:buClr>
              <a:buNone/>
            </a:pPr>
            <a:endParaRPr lang="en-US" dirty="0"/>
          </a:p>
          <a:p>
            <a:pPr marL="0" indent="0">
              <a:buClr>
                <a:schemeClr val="dk1"/>
              </a:buClr>
              <a:buNone/>
            </a:pPr>
            <a:r>
              <a:rPr lang="en-US" dirty="0"/>
              <a:t>Since 2019, Federal organizations have required ORCID use in come capacity. In 2019, the NIH required certain grant recipients to include ORCIDs.</a:t>
            </a:r>
          </a:p>
          <a:p>
            <a:pPr marL="0" indent="0">
              <a:buClr>
                <a:schemeClr val="dk1"/>
              </a:buClr>
              <a:buNone/>
            </a:pPr>
            <a:endParaRPr lang="en-US" dirty="0"/>
          </a:p>
          <a:p>
            <a:pPr marL="0" indent="0">
              <a:buClr>
                <a:schemeClr val="dk1"/>
              </a:buClr>
              <a:buNone/>
            </a:pPr>
            <a:r>
              <a:rPr lang="en-US" dirty="0"/>
              <a:t>In 2020 that expanded and began to include </a:t>
            </a:r>
            <a:r>
              <a:rPr lang="en-US" dirty="0" err="1"/>
              <a:t>eRA</a:t>
            </a:r>
            <a:r>
              <a:rPr lang="en-US" dirty="0"/>
              <a:t> Commons. </a:t>
            </a:r>
          </a:p>
          <a:p>
            <a:pPr marL="0" indent="0">
              <a:buClr>
                <a:schemeClr val="dk1"/>
              </a:buClr>
              <a:buNone/>
            </a:pPr>
            <a:endParaRPr lang="en-US" dirty="0"/>
          </a:p>
          <a:p>
            <a:pPr marL="0" indent="0">
              <a:buClr>
                <a:schemeClr val="dk1"/>
              </a:buClr>
              <a:buNone/>
            </a:pPr>
            <a:r>
              <a:rPr lang="en-US" dirty="0"/>
              <a:t>2021 had an executive order that included PIDs as necessary identification of researchers. </a:t>
            </a:r>
          </a:p>
          <a:p>
            <a:pPr marL="0" indent="0">
              <a:buClr>
                <a:schemeClr val="dk1"/>
              </a:buClr>
              <a:buNone/>
            </a:pPr>
            <a:r>
              <a:rPr lang="en-US" dirty="0"/>
              <a:t>National Security Presidential Memorandum – 33; issued1/14/2021</a:t>
            </a:r>
          </a:p>
          <a:p>
            <a:pPr marL="0" indent="0">
              <a:buClr>
                <a:schemeClr val="dk1"/>
              </a:buClr>
              <a:buNone/>
            </a:pPr>
            <a:r>
              <a:rPr lang="en-US" dirty="0"/>
              <a:t>https://trumpwhitehouse.archives.gov/presidential-actions/presidential-memorandum-united-states-government-supported-research-development-national-security-policy/ </a:t>
            </a:r>
          </a:p>
          <a:p>
            <a:pPr marL="0" indent="0">
              <a:buClr>
                <a:schemeClr val="dk1"/>
              </a:buClr>
              <a:buNone/>
            </a:pPr>
            <a:endParaRPr lang="en-US" dirty="0"/>
          </a:p>
          <a:p>
            <a:pPr marL="0" indent="0">
              <a:buClr>
                <a:schemeClr val="dk1"/>
              </a:buClr>
              <a:buNone/>
            </a:pPr>
            <a:r>
              <a:rPr lang="en-US" dirty="0"/>
              <a:t>In 2023 the NSF began mandating ORCID use and in 2024 the NIH ‘warned’ that it would also mandate ORCID use for </a:t>
            </a:r>
            <a:r>
              <a:rPr lang="en-US" dirty="0" err="1"/>
              <a:t>SciENcv</a:t>
            </a:r>
            <a:r>
              <a:rPr lang="en-US" dirty="0"/>
              <a:t>. </a:t>
            </a:r>
          </a:p>
          <a:p>
            <a:pPr marL="0" indent="0">
              <a:buClr>
                <a:schemeClr val="dk1"/>
              </a:buClr>
              <a:buNone/>
            </a:pPr>
            <a:endParaRPr lang="en-US" dirty="0"/>
          </a:p>
          <a:p>
            <a:pPr marL="0" indent="0">
              <a:buClr>
                <a:schemeClr val="dk1"/>
              </a:buClr>
              <a:buNone/>
            </a:pPr>
            <a:r>
              <a:rPr lang="en-US" dirty="0"/>
              <a:t>Now in 2026, the NIH requires ORCID use for </a:t>
            </a:r>
            <a:r>
              <a:rPr lang="en-US" dirty="0" err="1"/>
              <a:t>eRA</a:t>
            </a:r>
            <a:r>
              <a:rPr lang="en-US" dirty="0"/>
              <a:t> Commons and </a:t>
            </a:r>
            <a:r>
              <a:rPr lang="en-US" dirty="0" err="1"/>
              <a:t>SciENcv</a:t>
            </a:r>
            <a:r>
              <a:rPr lang="en-US" dirty="0"/>
              <a:t>, which goes into effect next Monday, May 25</a:t>
            </a:r>
            <a:r>
              <a:rPr lang="en-US" baseline="30000" dirty="0"/>
              <a:t>th</a:t>
            </a:r>
            <a:r>
              <a:rPr lang="en-US" dirty="0"/>
              <a:t>.</a:t>
            </a:r>
          </a:p>
          <a:p>
            <a:pPr marL="0" indent="0">
              <a:buClr>
                <a:schemeClr val="dk1"/>
              </a:buClr>
              <a:buNone/>
            </a:pPr>
            <a:endParaRPr lang="en-US" dirty="0"/>
          </a:p>
          <a:p>
            <a:pPr marL="161766" indent="0">
              <a:buNone/>
            </a:pPr>
            <a:r>
              <a:rPr lang="en-US" dirty="0"/>
              <a:t>NOT-OD-26-018 - NIH’s Implementation of Common Forms for Biographical Sketch and Current and Pending (Other) Support for Due Dates on or after January 25, 2026 </a:t>
            </a:r>
          </a:p>
          <a:p>
            <a:pPr marL="161766" indent="0">
              <a:buNone/>
            </a:pPr>
            <a:r>
              <a:rPr lang="en-US" dirty="0"/>
              <a:t>https://grants.nih.gov/grants/guide/notice-files/NOT-OD-26-018.html</a:t>
            </a:r>
          </a:p>
          <a:p>
            <a:pPr marL="161766" indent="0">
              <a:buNone/>
            </a:pPr>
            <a:endParaRPr lang="en-US" dirty="0"/>
          </a:p>
          <a:p>
            <a:pPr marL="161766" indent="0">
              <a:buNone/>
            </a:pPr>
            <a:r>
              <a:rPr lang="en-US" dirty="0"/>
              <a:t>NIH/CDC/AHRQ - Notice Number: NOT-OD-19-109 - Requirement for ORCID </a:t>
            </a:r>
            <a:r>
              <a:rPr lang="en-US" dirty="0" err="1"/>
              <a:t>iDs</a:t>
            </a:r>
            <a:r>
              <a:rPr lang="en-US" dirty="0"/>
              <a:t> for Individuals Supported by Research Training, Fellowship, Research Education, and Career Development Awards Beginning in FY 2020</a:t>
            </a:r>
          </a:p>
          <a:p>
            <a:pPr marL="161766" indent="0">
              <a:buNone/>
            </a:pPr>
            <a:r>
              <a:rPr lang="en-US" dirty="0"/>
              <a:t>https://grants.nih.gov/grants/guide/notice-files/NOT-OD-19-109.html </a:t>
            </a:r>
          </a:p>
          <a:p>
            <a:pPr marL="161766" indent="0">
              <a:buNone/>
            </a:pPr>
            <a:endParaRPr lang="en-US" dirty="0"/>
          </a:p>
          <a:p>
            <a:pPr marL="161766" indent="0">
              <a:buNone/>
            </a:pPr>
            <a:r>
              <a:rPr lang="en-US" dirty="0"/>
              <a:t>Funders use ORCID </a:t>
            </a:r>
            <a:r>
              <a:rPr lang="en-US" dirty="0" err="1"/>
              <a:t>iDs</a:t>
            </a:r>
            <a:r>
              <a:rPr lang="en-US" dirty="0"/>
              <a:t> to make funding applications and outcome reporting easier, to improve the reusability of the information they collect, to ensure the accurate citation of an award (by pushing award information into ORCID records), and to recognize the contributions of reviewers. https://info.orcid.org/funders-orcid-policies/ </a:t>
            </a:r>
          </a:p>
          <a:p>
            <a:pPr marL="0" indent="0">
              <a:buClr>
                <a:schemeClr val="dk1"/>
              </a:buClr>
              <a:buNone/>
            </a:pPr>
            <a:endParaRPr lang="en-US" dirty="0"/>
          </a:p>
          <a:p>
            <a:pPr marL="0" indent="0">
              <a:buClr>
                <a:schemeClr val="dk1"/>
              </a:buClr>
              <a:buNone/>
            </a:pPr>
            <a:endParaRPr dirty="0"/>
          </a:p>
        </p:txBody>
      </p:sp>
    </p:spTree>
    <p:extLst>
      <p:ext uri="{BB962C8B-B14F-4D97-AF65-F5344CB8AC3E}">
        <p14:creationId xmlns:p14="http://schemas.microsoft.com/office/powerpoint/2010/main" val="645168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pPr marL="161766" indent="0">
              <a:buNone/>
            </a:pPr>
            <a:endParaRPr lang="en-US" dirty="0"/>
          </a:p>
          <a:p>
            <a:pPr marL="161766" indent="0">
              <a:buNone/>
            </a:pPr>
            <a:r>
              <a:rPr lang="en-US" dirty="0"/>
              <a:t>Funders use ORCID </a:t>
            </a:r>
            <a:r>
              <a:rPr lang="en-US" dirty="0" err="1"/>
              <a:t>iDs</a:t>
            </a:r>
            <a:r>
              <a:rPr lang="en-US" dirty="0"/>
              <a:t> to make funding applications and outcome reporting easier, to improve the reusability of the information they collect, to ensure the accurate citation of an award (by pushing award information into ORCID records), and to recognize the contributions of reviewers. https://info.orcid.org/funders-orcid-policies/ </a:t>
            </a:r>
          </a:p>
          <a:p>
            <a:pPr marL="161766" indent="0">
              <a:buNone/>
            </a:pPr>
            <a:endParaRPr lang="en-US" dirty="0"/>
          </a:p>
          <a:p>
            <a:pPr marL="161766" indent="0">
              <a:buNone/>
            </a:pPr>
            <a:endParaRPr lang="en-US" dirty="0"/>
          </a:p>
        </p:txBody>
      </p:sp>
    </p:spTree>
    <p:extLst>
      <p:ext uri="{BB962C8B-B14F-4D97-AF65-F5344CB8AC3E}">
        <p14:creationId xmlns:p14="http://schemas.microsoft.com/office/powerpoint/2010/main" val="1425750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F4906-09C0-FB6D-54A2-650CA86FC4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1FE6EA-FEDA-FC0E-3C7F-7E7DB59CA014}"/>
              </a:ext>
            </a:extLst>
          </p:cNvPr>
          <p:cNvSpPr>
            <a:spLocks noGrp="1" noRot="1" noChangeAspect="1"/>
          </p:cNvSpPr>
          <p:nvPr>
            <p:ph type="sldImg"/>
          </p:nvPr>
        </p:nvSpPr>
        <p:spPr>
          <a:xfrm>
            <a:off x="715963" y="696913"/>
            <a:ext cx="5578475" cy="3486150"/>
          </a:xfrm>
        </p:spPr>
      </p:sp>
      <p:sp>
        <p:nvSpPr>
          <p:cNvPr id="3" name="Notes Placeholder 2">
            <a:extLst>
              <a:ext uri="{FF2B5EF4-FFF2-40B4-BE49-F238E27FC236}">
                <a16:creationId xmlns:a16="http://schemas.microsoft.com/office/drawing/2014/main" id="{990D5B08-E0AE-C3E6-D5BF-41D5041ED09B}"/>
              </a:ext>
            </a:extLst>
          </p:cNvPr>
          <p:cNvSpPr>
            <a:spLocks noGrp="1"/>
          </p:cNvSpPr>
          <p:nvPr>
            <p:ph type="body" idx="1"/>
          </p:nvPr>
        </p:nvSpPr>
        <p:spPr/>
        <p:txBody>
          <a:bodyPr/>
          <a:lstStyle/>
          <a:p>
            <a:pPr marL="161766" indent="0">
              <a:buNone/>
            </a:pPr>
            <a:endParaRPr lang="en-US" dirty="0"/>
          </a:p>
          <a:p>
            <a:pPr marL="161766" indent="0">
              <a:buNone/>
            </a:pPr>
            <a:endParaRPr lang="en-US" dirty="0"/>
          </a:p>
          <a:p>
            <a:pPr marL="161766" indent="0">
              <a:buNone/>
            </a:pPr>
            <a:endParaRPr lang="en-US" dirty="0"/>
          </a:p>
        </p:txBody>
      </p:sp>
    </p:spTree>
    <p:extLst>
      <p:ext uri="{BB962C8B-B14F-4D97-AF65-F5344CB8AC3E}">
        <p14:creationId xmlns:p14="http://schemas.microsoft.com/office/powerpoint/2010/main" val="1668802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E88E3-6F39-5E0B-BF17-FEEBB16E6B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650DB3-499D-DFA7-5FCD-3C424D6E1CCB}"/>
              </a:ext>
            </a:extLst>
          </p:cNvPr>
          <p:cNvSpPr>
            <a:spLocks noGrp="1" noRot="1" noChangeAspect="1"/>
          </p:cNvSpPr>
          <p:nvPr>
            <p:ph type="sldImg"/>
          </p:nvPr>
        </p:nvSpPr>
        <p:spPr>
          <a:xfrm>
            <a:off x="685800" y="685800"/>
            <a:ext cx="5486400" cy="3429000"/>
          </a:xfrm>
        </p:spPr>
      </p:sp>
      <p:sp>
        <p:nvSpPr>
          <p:cNvPr id="3" name="Notes Placeholder 2">
            <a:extLst>
              <a:ext uri="{FF2B5EF4-FFF2-40B4-BE49-F238E27FC236}">
                <a16:creationId xmlns:a16="http://schemas.microsoft.com/office/drawing/2014/main" id="{43765566-EA41-0411-21BC-3E83FD3D99CA}"/>
              </a:ext>
            </a:extLst>
          </p:cNvPr>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[read title]</a:t>
            </a: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When you log into My NCBI, you can link your ORCID by selecting your name in the top right corner and selecting ‘Account Settings.’</a:t>
            </a: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endParaRPr lang="en-US" dirty="0"/>
          </a:p>
        </p:txBody>
      </p:sp>
    </p:spTree>
    <p:extLst>
      <p:ext uri="{BB962C8B-B14F-4D97-AF65-F5344CB8AC3E}">
        <p14:creationId xmlns:p14="http://schemas.microsoft.com/office/powerpoint/2010/main" val="33670994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8151A-A815-96FA-4C5C-E9C6BE8995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2A6FA7-C97A-2FF0-CD32-7BF2313AD3F4}"/>
              </a:ext>
            </a:extLst>
          </p:cNvPr>
          <p:cNvSpPr>
            <a:spLocks noGrp="1" noRot="1" noChangeAspect="1"/>
          </p:cNvSpPr>
          <p:nvPr>
            <p:ph type="sldImg"/>
          </p:nvPr>
        </p:nvSpPr>
        <p:spPr>
          <a:xfrm>
            <a:off x="715963" y="696913"/>
            <a:ext cx="5578475" cy="3486150"/>
          </a:xfrm>
        </p:spPr>
      </p:sp>
      <p:sp>
        <p:nvSpPr>
          <p:cNvPr id="3" name="Notes Placeholder 2">
            <a:extLst>
              <a:ext uri="{FF2B5EF4-FFF2-40B4-BE49-F238E27FC236}">
                <a16:creationId xmlns:a16="http://schemas.microsoft.com/office/drawing/2014/main" id="{762FECFD-202B-E030-445A-431D4C2628D7}"/>
              </a:ext>
            </a:extLst>
          </p:cNvPr>
          <p:cNvSpPr>
            <a:spLocks noGrp="1"/>
          </p:cNvSpPr>
          <p:nvPr>
            <p:ph type="body" idx="1"/>
          </p:nvPr>
        </p:nvSpPr>
        <p:spPr/>
        <p:txBody>
          <a:bodyPr/>
          <a:lstStyle/>
          <a:p>
            <a:pPr marL="161766" indent="0">
              <a:buNone/>
            </a:pPr>
            <a:r>
              <a:rPr lang="en-US" dirty="0"/>
              <a:t>You will then go down the page until you see ‘Linked Accounts’ and you will select ‘Add Accounts’. You will see a popup asking you to login to your ORCID, and your accounts will not be linked to each other. Early career researchers/students who have not yet created a My NCBI account or ORCID can create an ORCID, and then create accounts across platforms, which automatically links your ORCID to each platform, so you can avoid this step from the beginning. Those with longstanding, separate accounts will have to follow these steps.</a:t>
            </a:r>
          </a:p>
          <a:p>
            <a:pPr marL="161766" indent="0">
              <a:buNone/>
            </a:pPr>
            <a:endParaRPr lang="en-US" dirty="0"/>
          </a:p>
          <a:p>
            <a:pPr marL="161766" indent="0">
              <a:buNone/>
            </a:pPr>
            <a:endParaRPr lang="en-US" dirty="0"/>
          </a:p>
        </p:txBody>
      </p:sp>
    </p:spTree>
    <p:extLst>
      <p:ext uri="{BB962C8B-B14F-4D97-AF65-F5344CB8AC3E}">
        <p14:creationId xmlns:p14="http://schemas.microsoft.com/office/powerpoint/2010/main" val="2858012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r>
              <a:rPr lang="en" b="1" dirty="0">
                <a:solidFill>
                  <a:schemeClr val="dk1"/>
                </a:solidFill>
              </a:rPr>
              <a:t>ORCID: Open Research and Contributor Identifier</a:t>
            </a:r>
          </a:p>
          <a:p>
            <a:endParaRPr lang="en" b="1" dirty="0">
              <a:solidFill>
                <a:schemeClr val="dk1"/>
              </a:solidFill>
            </a:endParaRPr>
          </a:p>
          <a:p>
            <a:r>
              <a:rPr lang="en" b="1" dirty="0">
                <a:solidFill>
                  <a:schemeClr val="dk1"/>
                </a:solidFill>
              </a:rPr>
              <a:t>ORCID is a Persistent Identifier</a:t>
            </a:r>
            <a:endParaRPr lang="en-US" dirty="0"/>
          </a:p>
        </p:txBody>
      </p:sp>
    </p:spTree>
    <p:extLst>
      <p:ext uri="{BB962C8B-B14F-4D97-AF65-F5344CB8AC3E}">
        <p14:creationId xmlns:p14="http://schemas.microsoft.com/office/powerpoint/2010/main" val="3983666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AACB9-8CFE-2D3A-9DEA-77548475C5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7357F-514E-D7FA-E173-26213BDCACB8}"/>
              </a:ext>
            </a:extLst>
          </p:cNvPr>
          <p:cNvSpPr>
            <a:spLocks noGrp="1" noRot="1" noChangeAspect="1"/>
          </p:cNvSpPr>
          <p:nvPr>
            <p:ph type="sldImg"/>
          </p:nvPr>
        </p:nvSpPr>
        <p:spPr>
          <a:xfrm>
            <a:off x="715963" y="696913"/>
            <a:ext cx="5578475" cy="3486150"/>
          </a:xfrm>
        </p:spPr>
      </p:sp>
      <p:sp>
        <p:nvSpPr>
          <p:cNvPr id="3" name="Notes Placeholder 2">
            <a:extLst>
              <a:ext uri="{FF2B5EF4-FFF2-40B4-BE49-F238E27FC236}">
                <a16:creationId xmlns:a16="http://schemas.microsoft.com/office/drawing/2014/main" id="{8D1C044C-771E-59ED-61ED-E0C213EAA7A7}"/>
              </a:ext>
            </a:extLst>
          </p:cNvPr>
          <p:cNvSpPr>
            <a:spLocks noGrp="1"/>
          </p:cNvSpPr>
          <p:nvPr>
            <p:ph type="body" idx="1"/>
          </p:nvPr>
        </p:nvSpPr>
        <p:spPr/>
        <p:txBody>
          <a:bodyPr/>
          <a:lstStyle/>
          <a:p>
            <a:pPr marL="161766" indent="0">
              <a:buNone/>
            </a:pPr>
            <a:r>
              <a:rPr lang="en-US" dirty="0"/>
              <a:t>To access </a:t>
            </a:r>
            <a:r>
              <a:rPr lang="en-US" dirty="0" err="1"/>
              <a:t>SciENcv</a:t>
            </a:r>
            <a:r>
              <a:rPr lang="en-US" dirty="0"/>
              <a:t>, you will still be on your My NCBI account page, but will look to the bottom right corner where it says ‘manage </a:t>
            </a:r>
            <a:r>
              <a:rPr lang="en-US" dirty="0" err="1"/>
              <a:t>SciENcv</a:t>
            </a:r>
            <a:r>
              <a:rPr lang="en-US" dirty="0"/>
              <a:t>’. Select it and you will be brought to the page where you can begin the process.</a:t>
            </a:r>
          </a:p>
          <a:p>
            <a:pPr marL="161766" indent="0">
              <a:buNone/>
            </a:pPr>
            <a:endParaRPr lang="en-US" dirty="0"/>
          </a:p>
          <a:p>
            <a:pPr marL="161766" indent="0">
              <a:buNone/>
            </a:pPr>
            <a:endParaRPr lang="en-US" dirty="0"/>
          </a:p>
        </p:txBody>
      </p:sp>
    </p:spTree>
    <p:extLst>
      <p:ext uri="{BB962C8B-B14F-4D97-AF65-F5344CB8AC3E}">
        <p14:creationId xmlns:p14="http://schemas.microsoft.com/office/powerpoint/2010/main" val="4511158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681C3-C6D0-423F-38BF-0E33B83FAC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196391-F4E3-BDF4-D784-96BDA080B593}"/>
              </a:ext>
            </a:extLst>
          </p:cNvPr>
          <p:cNvSpPr>
            <a:spLocks noGrp="1" noRot="1" noChangeAspect="1"/>
          </p:cNvSpPr>
          <p:nvPr>
            <p:ph type="sldImg"/>
          </p:nvPr>
        </p:nvSpPr>
        <p:spPr>
          <a:xfrm>
            <a:off x="715963" y="696913"/>
            <a:ext cx="5578475" cy="3486150"/>
          </a:xfrm>
        </p:spPr>
      </p:sp>
      <p:sp>
        <p:nvSpPr>
          <p:cNvPr id="3" name="Notes Placeholder 2">
            <a:extLst>
              <a:ext uri="{FF2B5EF4-FFF2-40B4-BE49-F238E27FC236}">
                <a16:creationId xmlns:a16="http://schemas.microsoft.com/office/drawing/2014/main" id="{1575B3A4-D1E4-5C35-396F-E2EF846986A5}"/>
              </a:ext>
            </a:extLst>
          </p:cNvPr>
          <p:cNvSpPr>
            <a:spLocks noGrp="1"/>
          </p:cNvSpPr>
          <p:nvPr>
            <p:ph type="body" idx="1"/>
          </p:nvPr>
        </p:nvSpPr>
        <p:spPr/>
        <p:txBody>
          <a:bodyPr/>
          <a:lstStyle/>
          <a:p>
            <a:pPr marL="161766" indent="0">
              <a:buNone/>
            </a:pPr>
            <a:r>
              <a:rPr lang="en-US" dirty="0"/>
              <a:t>On this page, after you’ve linked your ORCID to your My NCBI, you will select ‘New Document.’</a:t>
            </a:r>
          </a:p>
          <a:p>
            <a:pPr marL="161766" indent="0">
              <a:buNone/>
            </a:pPr>
            <a:endParaRPr lang="en-US" dirty="0"/>
          </a:p>
          <a:p>
            <a:pPr marL="161766" indent="0">
              <a:buNone/>
            </a:pPr>
            <a:endParaRPr lang="en-US" dirty="0"/>
          </a:p>
        </p:txBody>
      </p:sp>
    </p:spTree>
    <p:extLst>
      <p:ext uri="{BB962C8B-B14F-4D97-AF65-F5344CB8AC3E}">
        <p14:creationId xmlns:p14="http://schemas.microsoft.com/office/powerpoint/2010/main" val="33026489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495AC-C14D-819F-853A-611DDB5CBF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B3412F-420B-C231-BB5B-277780BFB466}"/>
              </a:ext>
            </a:extLst>
          </p:cNvPr>
          <p:cNvSpPr>
            <a:spLocks noGrp="1" noRot="1" noChangeAspect="1"/>
          </p:cNvSpPr>
          <p:nvPr>
            <p:ph type="sldImg"/>
          </p:nvPr>
        </p:nvSpPr>
        <p:spPr>
          <a:xfrm>
            <a:off x="715963" y="696913"/>
            <a:ext cx="5578475" cy="3486150"/>
          </a:xfrm>
        </p:spPr>
      </p:sp>
      <p:sp>
        <p:nvSpPr>
          <p:cNvPr id="3" name="Notes Placeholder 2">
            <a:extLst>
              <a:ext uri="{FF2B5EF4-FFF2-40B4-BE49-F238E27FC236}">
                <a16:creationId xmlns:a16="http://schemas.microsoft.com/office/drawing/2014/main" id="{1672E7E1-55F7-7717-459C-FBAD35C71100}"/>
              </a:ext>
            </a:extLst>
          </p:cNvPr>
          <p:cNvSpPr>
            <a:spLocks noGrp="1"/>
          </p:cNvSpPr>
          <p:nvPr>
            <p:ph type="body" idx="1"/>
          </p:nvPr>
        </p:nvSpPr>
        <p:spPr/>
        <p:txBody>
          <a:bodyPr/>
          <a:lstStyle/>
          <a:p>
            <a:pPr marL="161766" indent="0">
              <a:buNone/>
            </a:pPr>
            <a:r>
              <a:rPr lang="en-US" dirty="0"/>
              <a:t>This popup will appear and you will enter a title, and select which form you want to use. Be sure to select ‘NIH Biographical Sketch Common Form’ and not any other, as it will not direct you to the correct form. Next you can select where to extract information from to the form, and you can select ORCID. This will automatically populate certain sections of the form itself.</a:t>
            </a:r>
          </a:p>
          <a:p>
            <a:pPr marL="161766" indent="0">
              <a:buNone/>
            </a:pPr>
            <a:endParaRPr lang="en-US" dirty="0"/>
          </a:p>
          <a:p>
            <a:pPr marL="161766" indent="0">
              <a:buNone/>
            </a:pPr>
            <a:endParaRPr lang="en-US" dirty="0"/>
          </a:p>
        </p:txBody>
      </p:sp>
    </p:spTree>
    <p:extLst>
      <p:ext uri="{BB962C8B-B14F-4D97-AF65-F5344CB8AC3E}">
        <p14:creationId xmlns:p14="http://schemas.microsoft.com/office/powerpoint/2010/main" val="6149856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43E69-DABE-C355-700D-9692314AAF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17D96E-82B9-CB41-05EC-D5A0E37D7F47}"/>
              </a:ext>
            </a:extLst>
          </p:cNvPr>
          <p:cNvSpPr>
            <a:spLocks noGrp="1" noRot="1" noChangeAspect="1"/>
          </p:cNvSpPr>
          <p:nvPr>
            <p:ph type="sldImg"/>
          </p:nvPr>
        </p:nvSpPr>
        <p:spPr>
          <a:xfrm>
            <a:off x="715963" y="696913"/>
            <a:ext cx="5578475" cy="3486150"/>
          </a:xfrm>
        </p:spPr>
      </p:sp>
      <p:sp>
        <p:nvSpPr>
          <p:cNvPr id="3" name="Notes Placeholder 2">
            <a:extLst>
              <a:ext uri="{FF2B5EF4-FFF2-40B4-BE49-F238E27FC236}">
                <a16:creationId xmlns:a16="http://schemas.microsoft.com/office/drawing/2014/main" id="{DFF9D949-07FB-EF2F-1B39-B68D11900CF7}"/>
              </a:ext>
            </a:extLst>
          </p:cNvPr>
          <p:cNvSpPr>
            <a:spLocks noGrp="1"/>
          </p:cNvSpPr>
          <p:nvPr>
            <p:ph type="body" idx="1"/>
          </p:nvPr>
        </p:nvSpPr>
        <p:spPr/>
        <p:txBody>
          <a:bodyPr/>
          <a:lstStyle/>
          <a:p>
            <a:pPr marL="161766" indent="0">
              <a:buNone/>
            </a:pPr>
            <a:r>
              <a:rPr lang="en-US" dirty="0"/>
              <a:t>Here’s a breakdown of what automatically populates the Common Form when you import from ORCID. It </a:t>
            </a:r>
            <a:r>
              <a:rPr lang="en-US" dirty="0" err="1"/>
              <a:t>autofills</a:t>
            </a:r>
            <a:r>
              <a:rPr lang="en-US" dirty="0"/>
              <a:t> Identifying Information, Organization, and Location. The Professional </a:t>
            </a:r>
            <a:r>
              <a:rPr lang="en-US" dirty="0" err="1"/>
              <a:t>Prepration</a:t>
            </a:r>
            <a:r>
              <a:rPr lang="en-US" dirty="0"/>
              <a:t> section, Appointments and Positions section, and the Products section. What isn’t automatically populated (if your ORCID is up to date), is the Personal Statement Section, the Honors section, and the Contributions to Science.</a:t>
            </a:r>
          </a:p>
          <a:p>
            <a:pPr marL="161766" indent="0">
              <a:buNone/>
            </a:pPr>
            <a:endParaRPr lang="en-US" dirty="0"/>
          </a:p>
          <a:p>
            <a:pPr marL="161766" indent="0">
              <a:buNone/>
            </a:pPr>
            <a:endParaRPr lang="en-US" dirty="0"/>
          </a:p>
        </p:txBody>
      </p:sp>
    </p:spTree>
    <p:extLst>
      <p:ext uri="{BB962C8B-B14F-4D97-AF65-F5344CB8AC3E}">
        <p14:creationId xmlns:p14="http://schemas.microsoft.com/office/powerpoint/2010/main" val="19010126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6350A-C1EA-04CC-586C-6EC345BB91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1EF7DB-D4E0-874F-5AD7-8BEF09498E62}"/>
              </a:ext>
            </a:extLst>
          </p:cNvPr>
          <p:cNvSpPr>
            <a:spLocks noGrp="1" noRot="1" noChangeAspect="1"/>
          </p:cNvSpPr>
          <p:nvPr>
            <p:ph type="sldImg"/>
          </p:nvPr>
        </p:nvSpPr>
        <p:spPr>
          <a:xfrm>
            <a:off x="715963" y="696913"/>
            <a:ext cx="5578475" cy="3486150"/>
          </a:xfrm>
        </p:spPr>
      </p:sp>
      <p:sp>
        <p:nvSpPr>
          <p:cNvPr id="3" name="Notes Placeholder 2">
            <a:extLst>
              <a:ext uri="{FF2B5EF4-FFF2-40B4-BE49-F238E27FC236}">
                <a16:creationId xmlns:a16="http://schemas.microsoft.com/office/drawing/2014/main" id="{BCEDF80C-7465-F031-D6D8-3C9593D79AD1}"/>
              </a:ext>
            </a:extLst>
          </p:cNvPr>
          <p:cNvSpPr>
            <a:spLocks noGrp="1"/>
          </p:cNvSpPr>
          <p:nvPr>
            <p:ph type="body" idx="1"/>
          </p:nvPr>
        </p:nvSpPr>
        <p:spPr/>
        <p:txBody>
          <a:bodyPr/>
          <a:lstStyle/>
          <a:p>
            <a:pPr marL="161766" indent="0">
              <a:buNone/>
            </a:pPr>
            <a:r>
              <a:rPr lang="en-US" dirty="0"/>
              <a:t>I do not have access to </a:t>
            </a:r>
            <a:r>
              <a:rPr lang="en-US" dirty="0" err="1"/>
              <a:t>eRA</a:t>
            </a:r>
            <a:r>
              <a:rPr lang="en-US" dirty="0"/>
              <a:t> Commons, so this information comes from </a:t>
            </a:r>
            <a:r>
              <a:rPr lang="en-US" dirty="0" err="1"/>
              <a:t>eRA</a:t>
            </a:r>
            <a:r>
              <a:rPr lang="en-US" dirty="0"/>
              <a:t> Commons’ knowledge base/FAQ. When you log into the platform, you will select Personal Profile either from the dropdown menu on the left side or the box pictured on the left-hand screenshot. On that page will a link to ‘Create or Connect your ORCID’. The same as connecting your My NCBI, a popup will appear of ORCID asking you to create your account or login, and once you do so the accounts will be connected.</a:t>
            </a:r>
          </a:p>
          <a:p>
            <a:pPr marL="161766" indent="0">
              <a:buNone/>
            </a:pPr>
            <a:endParaRPr lang="en-US" dirty="0"/>
          </a:p>
          <a:p>
            <a:pPr marL="161766" indent="0">
              <a:buNone/>
            </a:pPr>
            <a:endParaRPr lang="en-US" dirty="0"/>
          </a:p>
        </p:txBody>
      </p:sp>
    </p:spTree>
    <p:extLst>
      <p:ext uri="{BB962C8B-B14F-4D97-AF65-F5344CB8AC3E}">
        <p14:creationId xmlns:p14="http://schemas.microsoft.com/office/powerpoint/2010/main" val="22177677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t>To set up your own ORCID iD to your advantage, you will need to: </a:t>
            </a:r>
            <a:endParaRPr/>
          </a:p>
          <a:p>
            <a:pPr marL="457200" lvl="0" indent="-298450" algn="l" rtl="0">
              <a:lnSpc>
                <a:spcPct val="115000"/>
              </a:lnSpc>
              <a:spcBef>
                <a:spcPts val="0"/>
              </a:spcBef>
              <a:spcAft>
                <a:spcPts val="0"/>
              </a:spcAft>
              <a:buSzPts val="1100"/>
              <a:buAutoNum type="arabicParenR"/>
            </a:pPr>
            <a:r>
              <a:rPr lang="en"/>
              <a:t>Register to get your own ORCID iD number </a:t>
            </a:r>
            <a:endParaRPr/>
          </a:p>
          <a:p>
            <a:pPr marL="457200" lvl="0" indent="-298450" algn="l" rtl="0">
              <a:lnSpc>
                <a:spcPct val="115000"/>
              </a:lnSpc>
              <a:spcBef>
                <a:spcPts val="0"/>
              </a:spcBef>
              <a:spcAft>
                <a:spcPts val="0"/>
              </a:spcAft>
              <a:buSzPts val="1100"/>
              <a:buAutoNum type="arabicParenR"/>
            </a:pPr>
            <a:r>
              <a:rPr lang="en"/>
              <a:t>Add as much biographical information as you want to your ORCID record, keeping in mind that </a:t>
            </a:r>
            <a:r>
              <a:rPr lang="en">
                <a:solidFill>
                  <a:schemeClr val="dk1"/>
                </a:solidFill>
              </a:rPr>
              <a:t>the more complete your ORCID record is, the better it will work for you</a:t>
            </a:r>
            <a:endParaRPr/>
          </a:p>
          <a:p>
            <a:pPr marL="457200" lvl="0" indent="-298450" algn="l" rtl="0">
              <a:lnSpc>
                <a:spcPct val="115000"/>
              </a:lnSpc>
              <a:spcBef>
                <a:spcPts val="0"/>
              </a:spcBef>
              <a:spcAft>
                <a:spcPts val="0"/>
              </a:spcAft>
              <a:buSzPts val="1100"/>
              <a:buAutoNum type="arabicParenR"/>
            </a:pPr>
            <a:r>
              <a:rPr lang="en">
                <a:solidFill>
                  <a:schemeClr val="dk1"/>
                </a:solidFill>
              </a:rPr>
              <a:t>Connect with your affiliated organizations (if they have an ORCID integration) to authorize them as “trusted parties” </a:t>
            </a:r>
            <a:r>
              <a:rPr lang="en">
                <a:solidFill>
                  <a:srgbClr val="FF0000"/>
                </a:solidFill>
              </a:rPr>
              <a:t>(If your institution has an integration, see next slide. If not, go to point 4 below and skip the next slide)</a:t>
            </a:r>
            <a:endParaRPr>
              <a:solidFill>
                <a:schemeClr val="dk1"/>
              </a:solidFill>
            </a:endParaRPr>
          </a:p>
          <a:p>
            <a:pPr marL="0" lvl="0" indent="0" algn="l" rtl="0">
              <a:lnSpc>
                <a:spcPct val="115000"/>
              </a:lnSpc>
              <a:spcBef>
                <a:spcPts val="0"/>
              </a:spcBef>
              <a:spcAft>
                <a:spcPts val="0"/>
              </a:spcAft>
              <a:buSzPts val="1100"/>
              <a:buNone/>
            </a:pPr>
            <a:r>
              <a:rPr lang="en">
                <a:solidFill>
                  <a:schemeClr val="dk1"/>
                </a:solidFill>
              </a:rPr>
              <a:t>4) Go to orcid.org/register now and register for your ORCID iD. </a:t>
            </a:r>
            <a:endParaRPr>
              <a:solidFill>
                <a:schemeClr val="dk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3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2" name="Google Shape;472;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If you’re interested in assistance from the libraries, we have a resource guide, as well as will provide assistance with creating and supplementing your ORCID with your scholarly output and linking it to trusted parties. We will be having an additional office hours session Wednesday May 27</a:t>
            </a:r>
            <a:r>
              <a:rPr lang="en-US" baseline="30000" dirty="0"/>
              <a:t>th</a:t>
            </a:r>
            <a:r>
              <a:rPr lang="en-US" dirty="0"/>
              <a:t>, at 12 noon until 2pm in the downtown library. Email the reference email shown here for additional details. If you want to request a 1 on 1 appointment, fill out the Microsoft Form and someone will be in touch.</a:t>
            </a:r>
          </a:p>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4:notes"/>
          <p:cNvSpPr>
            <a:spLocks noGrp="1" noRot="1" noChangeAspect="1"/>
          </p:cNvSpPr>
          <p:nvPr>
            <p:ph type="sldImg" idx="2"/>
          </p:nvPr>
        </p:nvSpPr>
        <p:spPr>
          <a:xfrm>
            <a:off x="715963" y="696913"/>
            <a:ext cx="55784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5" name="Google Shape;485;p34: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US" dirty="0"/>
              <a:t>Thanks everyone for joining today’s presentation. Here are a few QR codes if you don’t mind scanning them. Please fill out a short survey about this class, follow the library Instagram for information on construction updates or reminders about free popcorn on Thursday, and the final QR code will redirect you to the form to request ORCID assistance.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r>
              <a:rPr lang="en-US" dirty="0"/>
              <a:t>Persistent Identifiers are commonly used in scientific research. </a:t>
            </a:r>
          </a:p>
          <a:p>
            <a:r>
              <a:rPr lang="en-US" dirty="0"/>
              <a:t>PIDs are durable, unique IDs for a digital entities. They remain constant even when metadata change.</a:t>
            </a:r>
          </a:p>
          <a:p>
            <a:endParaRPr lang="en-US" dirty="0"/>
          </a:p>
          <a:p>
            <a:r>
              <a:rPr lang="en-US" dirty="0"/>
              <a:t>PIDs are used in many aspects of scientific research, for example a DOI for research output (such as an article) or a ROR to identify an institution</a:t>
            </a:r>
          </a:p>
        </p:txBody>
      </p:sp>
    </p:spTree>
    <p:extLst>
      <p:ext uri="{BB962C8B-B14F-4D97-AF65-F5344CB8AC3E}">
        <p14:creationId xmlns:p14="http://schemas.microsoft.com/office/powerpoint/2010/main" val="646386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a:extLst>
            <a:ext uri="{FF2B5EF4-FFF2-40B4-BE49-F238E27FC236}">
              <a16:creationId xmlns:a16="http://schemas.microsoft.com/office/drawing/2014/main" id="{28690A5F-B15E-9717-5AFD-D35CBA8F2687}"/>
            </a:ext>
          </a:extLst>
        </p:cNvPr>
        <p:cNvGrpSpPr/>
        <p:nvPr/>
      </p:nvGrpSpPr>
      <p:grpSpPr>
        <a:xfrm>
          <a:off x="0" y="0"/>
          <a:ext cx="0" cy="0"/>
          <a:chOff x="0" y="0"/>
          <a:chExt cx="0" cy="0"/>
        </a:xfrm>
      </p:grpSpPr>
      <p:sp>
        <p:nvSpPr>
          <p:cNvPr id="457" name="Google Shape;457;p32:notes">
            <a:extLst>
              <a:ext uri="{FF2B5EF4-FFF2-40B4-BE49-F238E27FC236}">
                <a16:creationId xmlns:a16="http://schemas.microsoft.com/office/drawing/2014/main" id="{359A69A6-5227-9EB3-A381-FA2B5164AB66}"/>
              </a:ext>
            </a:extLst>
          </p:cNvPr>
          <p:cNvSpPr>
            <a:spLocks noGrp="1" noRot="1" noChangeAspect="1"/>
          </p:cNvSpPr>
          <p:nvPr>
            <p:ph type="sldImg" idx="2"/>
          </p:nvPr>
        </p:nvSpPr>
        <p:spPr>
          <a:xfrm>
            <a:off x="715963" y="696913"/>
            <a:ext cx="55784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8" name="Google Shape;458;p32:notes">
            <a:extLst>
              <a:ext uri="{FF2B5EF4-FFF2-40B4-BE49-F238E27FC236}">
                <a16:creationId xmlns:a16="http://schemas.microsoft.com/office/drawing/2014/main" id="{72C894AB-7E79-248C-CF18-BC15A594D4DA}"/>
              </a:ext>
            </a:extLst>
          </p:cNvPr>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dirty="0"/>
              <a:t>ORCID is a means of distinguishing yourself from other researchers and manage your reputation and research impact</a:t>
            </a:r>
            <a:endParaRPr dirty="0"/>
          </a:p>
        </p:txBody>
      </p:sp>
    </p:spTree>
    <p:extLst>
      <p:ext uri="{BB962C8B-B14F-4D97-AF65-F5344CB8AC3E}">
        <p14:creationId xmlns:p14="http://schemas.microsoft.com/office/powerpoint/2010/main" val="1139677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3:notes"/>
          <p:cNvSpPr>
            <a:spLocks noGrp="1" noRot="1" noChangeAspect="1"/>
          </p:cNvSpPr>
          <p:nvPr>
            <p:ph type="sldImg" idx="2"/>
          </p:nvPr>
        </p:nvSpPr>
        <p:spPr>
          <a:xfrm>
            <a:off x="715963" y="696913"/>
            <a:ext cx="55784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dirty="0"/>
              <a:t>ORCID is an identifier for individuals, which is needed because names are tricky, there can often be more than one person with the same name, or one person who uses multiple name variations over the course of their career. </a:t>
            </a:r>
          </a:p>
          <a:p>
            <a:pPr marL="0" indent="0">
              <a:buNone/>
            </a:pPr>
            <a:r>
              <a:rPr lang="en" dirty="0"/>
              <a:t>In this illustration, we are asking Sofia Garcia to stand up, and 4 people are standing, so that means there are 4 people with the same name. Let’s say one of these people recently published a groundbreaking article on dinosaur DNA. How do we know who is who? (optional: video (~4 min.)</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4:notes"/>
          <p:cNvSpPr>
            <a:spLocks noGrp="1" noRot="1" noChangeAspect="1"/>
          </p:cNvSpPr>
          <p:nvPr>
            <p:ph type="sldImg" idx="2"/>
          </p:nvPr>
        </p:nvSpPr>
        <p:spPr>
          <a:xfrm>
            <a:off x="715963" y="696913"/>
            <a:ext cx="55784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4: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Clr>
                <a:schemeClr val="dk1"/>
              </a:buClr>
              <a:buNone/>
            </a:pPr>
            <a:r>
              <a:rPr lang="en" dirty="0">
                <a:solidFill>
                  <a:schemeClr val="dk1"/>
                </a:solidFill>
              </a:rPr>
              <a:t>ORCID helps to solve the problem of name ambiguity by allowing you to register for your own unique, persistent identifier, known as an ORCID iD, to distinguish yourself throughout your career despite changes in name, career, location, or discipline, and other variables. Despite these changes, your ORCID iD stays the same. ORCID iDs are consistent regardless of languages also.</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5:notes"/>
          <p:cNvSpPr>
            <a:spLocks noGrp="1" noRot="1" noChangeAspect="1"/>
          </p:cNvSpPr>
          <p:nvPr>
            <p:ph type="sldImg" idx="2"/>
          </p:nvPr>
        </p:nvSpPr>
        <p:spPr>
          <a:xfrm>
            <a:off x="715963" y="696913"/>
            <a:ext cx="55784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dirty="0"/>
              <a:t>In this example, we are looking at an ORCID iD for one of the Sofia Garcia’s that we saw earlier. While Sofia may have the same name as others, her ORCID iD is a completely unique 16 digit number that looks like a URL. You can also see that Sofia has used multiple different versions of her name, in the “Also known as” section.</a:t>
            </a:r>
          </a:p>
          <a:p>
            <a:pPr marL="0" indent="0">
              <a:buNone/>
            </a:pPr>
            <a:endParaRPr lang="en" dirty="0"/>
          </a:p>
          <a:p>
            <a:pPr marL="0" indent="0">
              <a:buNone/>
            </a:pPr>
            <a:r>
              <a:rPr lang="en" dirty="0"/>
              <a:t>Test record - </a:t>
            </a:r>
            <a:r>
              <a:rPr lang="en-US" dirty="0"/>
              <a:t>https://orcid.org/0000-0001-5727-2427</a:t>
            </a:r>
          </a:p>
          <a:p>
            <a:pPr marL="0" indent="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6:notes"/>
          <p:cNvSpPr>
            <a:spLocks noGrp="1" noRot="1" noChangeAspect="1"/>
          </p:cNvSpPr>
          <p:nvPr>
            <p:ph type="sldImg" idx="2"/>
          </p:nvPr>
        </p:nvSpPr>
        <p:spPr>
          <a:xfrm>
            <a:off x="715963" y="696913"/>
            <a:ext cx="55784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p6: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dirty="0"/>
              <a:t>What is included in an ORCID profile?</a:t>
            </a:r>
          </a:p>
          <a:p>
            <a:pPr marL="174708" indent="-174708"/>
            <a:r>
              <a:rPr lang="en" dirty="0"/>
              <a:t>This is Dr. Garcia’s ORCID record. It contains several fields which can be customized at any time. </a:t>
            </a:r>
          </a:p>
          <a:p>
            <a:pPr marL="174708" indent="-174708"/>
            <a:r>
              <a:rPr lang="en" dirty="0"/>
              <a:t>These fields include (along the left side):</a:t>
            </a:r>
          </a:p>
          <a:p>
            <a:pPr marL="640594" lvl="1" indent="-174708"/>
            <a:r>
              <a:rPr lang="en" dirty="0"/>
              <a:t>Emails and Domains, </a:t>
            </a:r>
          </a:p>
          <a:p>
            <a:pPr marL="640594" lvl="1" indent="-174708"/>
            <a:r>
              <a:rPr lang="en" dirty="0"/>
              <a:t>Websites and social links, </a:t>
            </a:r>
          </a:p>
          <a:p>
            <a:pPr marL="640594" lvl="1" indent="-174708"/>
            <a:r>
              <a:rPr lang="en" dirty="0"/>
              <a:t>Other IDs, and </a:t>
            </a:r>
          </a:p>
          <a:p>
            <a:pPr marL="640594" lvl="1" indent="-174708"/>
            <a:r>
              <a:rPr lang="en" dirty="0"/>
              <a:t>Countries.</a:t>
            </a:r>
          </a:p>
          <a:p>
            <a:pPr marL="174708" indent="-174708"/>
            <a:r>
              <a:rPr lang="en-US" dirty="0"/>
              <a:t>You have the option to include a Biography, and information about your current and past employment, education, qualifications, professional memberships and service</a:t>
            </a:r>
          </a:p>
          <a:p>
            <a:pPr marL="174708" indent="-174708"/>
            <a:endParaRPr lang="en-US" dirty="0"/>
          </a:p>
          <a:p>
            <a:pPr marL="174708" indent="-174708"/>
            <a:r>
              <a:rPr lang="en-US" dirty="0"/>
              <a:t>The ORCID record is always evolving, so look out for additional fields to be added in the future.</a:t>
            </a:r>
          </a:p>
          <a:p>
            <a:pPr marL="0" indent="0">
              <a:buNone/>
            </a:pPr>
            <a:endParaRPr lang="e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36"/>
          <p:cNvSpPr txBox="1">
            <a:spLocks noGrp="1"/>
          </p:cNvSpPr>
          <p:nvPr>
            <p:ph type="ctrTitle"/>
          </p:nvPr>
        </p:nvSpPr>
        <p:spPr>
          <a:xfrm>
            <a:off x="311708" y="827306"/>
            <a:ext cx="8520600" cy="2280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36"/>
          <p:cNvSpPr txBox="1">
            <a:spLocks noGrp="1"/>
          </p:cNvSpPr>
          <p:nvPr>
            <p:ph type="subTitle" idx="1"/>
          </p:nvPr>
        </p:nvSpPr>
        <p:spPr>
          <a:xfrm>
            <a:off x="311700" y="3149028"/>
            <a:ext cx="8520600" cy="88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36"/>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0"/>
        <p:cNvGrpSpPr/>
        <p:nvPr/>
      </p:nvGrpSpPr>
      <p:grpSpPr>
        <a:xfrm>
          <a:off x="0" y="0"/>
          <a:ext cx="0" cy="0"/>
          <a:chOff x="0" y="0"/>
          <a:chExt cx="0" cy="0"/>
        </a:xfrm>
      </p:grpSpPr>
      <p:sp>
        <p:nvSpPr>
          <p:cNvPr id="61" name="Google Shape;61;p41"/>
          <p:cNvSpPr txBox="1">
            <a:spLocks noGrp="1"/>
          </p:cNvSpPr>
          <p:nvPr>
            <p:ph type="title"/>
          </p:nvPr>
        </p:nvSpPr>
        <p:spPr>
          <a:xfrm>
            <a:off x="628650" y="304271"/>
            <a:ext cx="7886700" cy="1104900"/>
          </a:xfrm>
          <a:prstGeom prst="rect">
            <a:avLst/>
          </a:prstGeom>
          <a:noFill/>
          <a:ln>
            <a:noFill/>
          </a:ln>
        </p:spPr>
        <p:txBody>
          <a:bodyPr spcFirstLastPara="1" wrap="square" lIns="71100" tIns="35550" rIns="71100" bIns="35550"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2" name="Google Shape;62;p41"/>
          <p:cNvSpPr txBox="1">
            <a:spLocks noGrp="1"/>
          </p:cNvSpPr>
          <p:nvPr>
            <p:ph type="body" idx="1"/>
          </p:nvPr>
        </p:nvSpPr>
        <p:spPr>
          <a:xfrm>
            <a:off x="628650" y="1521354"/>
            <a:ext cx="7886700" cy="3626100"/>
          </a:xfrm>
          <a:prstGeom prst="rect">
            <a:avLst/>
          </a:prstGeom>
          <a:noFill/>
          <a:ln>
            <a:noFill/>
          </a:ln>
        </p:spPr>
        <p:txBody>
          <a:bodyPr spcFirstLastPara="1" wrap="square" lIns="71100" tIns="35550" rIns="71100" bIns="35550"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3" name="Google Shape;63;p41"/>
          <p:cNvSpPr txBox="1">
            <a:spLocks noGrp="1"/>
          </p:cNvSpPr>
          <p:nvPr>
            <p:ph type="dt" idx="10"/>
          </p:nvPr>
        </p:nvSpPr>
        <p:spPr>
          <a:xfrm>
            <a:off x="628650" y="5296958"/>
            <a:ext cx="2057400" cy="304200"/>
          </a:xfrm>
          <a:prstGeom prst="rect">
            <a:avLst/>
          </a:prstGeom>
          <a:noFill/>
          <a:ln>
            <a:noFill/>
          </a:ln>
        </p:spPr>
        <p:txBody>
          <a:bodyPr spcFirstLastPara="1" wrap="square" lIns="71100" tIns="35550" rIns="71100" bIns="3555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41"/>
          <p:cNvSpPr txBox="1">
            <a:spLocks noGrp="1"/>
          </p:cNvSpPr>
          <p:nvPr>
            <p:ph type="ftr" idx="11"/>
          </p:nvPr>
        </p:nvSpPr>
        <p:spPr>
          <a:xfrm>
            <a:off x="3028950" y="5296958"/>
            <a:ext cx="3086100" cy="304200"/>
          </a:xfrm>
          <a:prstGeom prst="rect">
            <a:avLst/>
          </a:prstGeom>
          <a:noFill/>
          <a:ln>
            <a:noFill/>
          </a:ln>
        </p:spPr>
        <p:txBody>
          <a:bodyPr spcFirstLastPara="1" wrap="square" lIns="71100" tIns="35550" rIns="71100" bIns="3555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 name="Google Shape;65;p41"/>
          <p:cNvSpPr txBox="1">
            <a:spLocks noGrp="1"/>
          </p:cNvSpPr>
          <p:nvPr>
            <p:ph type="sldNum" idx="12"/>
          </p:nvPr>
        </p:nvSpPr>
        <p:spPr>
          <a:xfrm>
            <a:off x="6457950" y="5296958"/>
            <a:ext cx="2057400" cy="304200"/>
          </a:xfrm>
          <a:prstGeom prst="rect">
            <a:avLst/>
          </a:prstGeom>
          <a:noFill/>
          <a:ln>
            <a:noFill/>
          </a:ln>
        </p:spPr>
        <p:txBody>
          <a:bodyPr spcFirstLastPara="1" wrap="square" lIns="71100" tIns="35550" rIns="71100" bIns="355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6"/>
        <p:cNvGrpSpPr/>
        <p:nvPr/>
      </p:nvGrpSpPr>
      <p:grpSpPr>
        <a:xfrm>
          <a:off x="0" y="0"/>
          <a:ext cx="0" cy="0"/>
          <a:chOff x="0" y="0"/>
          <a:chExt cx="0" cy="0"/>
        </a:xfrm>
      </p:grpSpPr>
      <p:sp>
        <p:nvSpPr>
          <p:cNvPr id="67" name="Google Shape;67;p52"/>
          <p:cNvSpPr txBox="1">
            <a:spLocks noGrp="1"/>
          </p:cNvSpPr>
          <p:nvPr>
            <p:ph type="ctrTitle"/>
          </p:nvPr>
        </p:nvSpPr>
        <p:spPr>
          <a:xfrm>
            <a:off x="1143000" y="935302"/>
            <a:ext cx="6858000" cy="1989900"/>
          </a:xfrm>
          <a:prstGeom prst="rect">
            <a:avLst/>
          </a:prstGeom>
          <a:noFill/>
          <a:ln>
            <a:noFill/>
          </a:ln>
        </p:spPr>
        <p:txBody>
          <a:bodyPr spcFirstLastPara="1" wrap="square" lIns="71100" tIns="35550" rIns="71100" bIns="35550" anchor="b" anchorCtr="0">
            <a:noAutofit/>
          </a:bodyPr>
          <a:lstStyle>
            <a:lvl1pPr lvl="0" algn="ctr">
              <a:lnSpc>
                <a:spcPct val="90000"/>
              </a:lnSpc>
              <a:spcBef>
                <a:spcPts val="0"/>
              </a:spcBef>
              <a:spcAft>
                <a:spcPts val="0"/>
              </a:spcAft>
              <a:buClr>
                <a:schemeClr val="dk1"/>
              </a:buClr>
              <a:buSzPts val="4700"/>
              <a:buFont typeface="Calibri"/>
              <a:buNone/>
              <a:defRPr sz="4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52"/>
          <p:cNvSpPr txBox="1">
            <a:spLocks noGrp="1"/>
          </p:cNvSpPr>
          <p:nvPr>
            <p:ph type="subTitle" idx="1"/>
          </p:nvPr>
        </p:nvSpPr>
        <p:spPr>
          <a:xfrm>
            <a:off x="1143000" y="3001698"/>
            <a:ext cx="6858000" cy="1379700"/>
          </a:xfrm>
          <a:prstGeom prst="rect">
            <a:avLst/>
          </a:prstGeom>
          <a:noFill/>
          <a:ln>
            <a:noFill/>
          </a:ln>
        </p:spPr>
        <p:txBody>
          <a:bodyPr spcFirstLastPara="1" wrap="square" lIns="71100" tIns="35550" rIns="71100" bIns="35550" anchor="t" anchorCtr="0">
            <a:noAutofit/>
          </a:bodyPr>
          <a:lstStyle>
            <a:lvl1pPr lvl="0" algn="ctr">
              <a:lnSpc>
                <a:spcPct val="90000"/>
              </a:lnSpc>
              <a:spcBef>
                <a:spcPts val="800"/>
              </a:spcBef>
              <a:spcAft>
                <a:spcPts val="0"/>
              </a:spcAft>
              <a:buClr>
                <a:schemeClr val="dk1"/>
              </a:buClr>
              <a:buSzPts val="1900"/>
              <a:buNone/>
              <a:defRPr sz="1900"/>
            </a:lvl1pPr>
            <a:lvl2pPr lvl="1" algn="ctr">
              <a:lnSpc>
                <a:spcPct val="90000"/>
              </a:lnSpc>
              <a:spcBef>
                <a:spcPts val="400"/>
              </a:spcBef>
              <a:spcAft>
                <a:spcPts val="0"/>
              </a:spcAft>
              <a:buClr>
                <a:schemeClr val="dk1"/>
              </a:buClr>
              <a:buSzPts val="1600"/>
              <a:buNone/>
              <a:defRPr sz="16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69" name="Google Shape;69;p52"/>
          <p:cNvSpPr txBox="1">
            <a:spLocks noGrp="1"/>
          </p:cNvSpPr>
          <p:nvPr>
            <p:ph type="dt" idx="10"/>
          </p:nvPr>
        </p:nvSpPr>
        <p:spPr>
          <a:xfrm>
            <a:off x="628650" y="5296958"/>
            <a:ext cx="2057400" cy="304200"/>
          </a:xfrm>
          <a:prstGeom prst="rect">
            <a:avLst/>
          </a:prstGeom>
          <a:noFill/>
          <a:ln>
            <a:noFill/>
          </a:ln>
        </p:spPr>
        <p:txBody>
          <a:bodyPr spcFirstLastPara="1" wrap="square" lIns="71100" tIns="35550" rIns="71100" bIns="3555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52"/>
          <p:cNvSpPr txBox="1">
            <a:spLocks noGrp="1"/>
          </p:cNvSpPr>
          <p:nvPr>
            <p:ph type="ftr" idx="11"/>
          </p:nvPr>
        </p:nvSpPr>
        <p:spPr>
          <a:xfrm>
            <a:off x="3028950" y="5296958"/>
            <a:ext cx="3086100" cy="304200"/>
          </a:xfrm>
          <a:prstGeom prst="rect">
            <a:avLst/>
          </a:prstGeom>
          <a:noFill/>
          <a:ln>
            <a:noFill/>
          </a:ln>
        </p:spPr>
        <p:txBody>
          <a:bodyPr spcFirstLastPara="1" wrap="square" lIns="71100" tIns="35550" rIns="71100" bIns="3555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52"/>
          <p:cNvSpPr txBox="1">
            <a:spLocks noGrp="1"/>
          </p:cNvSpPr>
          <p:nvPr>
            <p:ph type="sldNum" idx="12"/>
          </p:nvPr>
        </p:nvSpPr>
        <p:spPr>
          <a:xfrm>
            <a:off x="6457950" y="5296958"/>
            <a:ext cx="2057400" cy="304200"/>
          </a:xfrm>
          <a:prstGeom prst="rect">
            <a:avLst/>
          </a:prstGeom>
          <a:noFill/>
          <a:ln>
            <a:noFill/>
          </a:ln>
        </p:spPr>
        <p:txBody>
          <a:bodyPr spcFirstLastPara="1" wrap="square" lIns="71100" tIns="35550" rIns="71100" bIns="355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ull photo">
  <p:cSld name="Full photo">
    <p:spTree>
      <p:nvGrpSpPr>
        <p:cNvPr id="1" name="Shape 72"/>
        <p:cNvGrpSpPr/>
        <p:nvPr/>
      </p:nvGrpSpPr>
      <p:grpSpPr>
        <a:xfrm>
          <a:off x="0" y="0"/>
          <a:ext cx="0" cy="0"/>
          <a:chOff x="0" y="0"/>
          <a:chExt cx="0" cy="0"/>
        </a:xfrm>
      </p:grpSpPr>
      <p:sp>
        <p:nvSpPr>
          <p:cNvPr id="73" name="Google Shape;73;p53"/>
          <p:cNvSpPr>
            <a:spLocks noGrp="1"/>
          </p:cNvSpPr>
          <p:nvPr>
            <p:ph type="pic" idx="2"/>
          </p:nvPr>
        </p:nvSpPr>
        <p:spPr>
          <a:xfrm>
            <a:off x="0" y="0"/>
            <a:ext cx="9144000" cy="5111700"/>
          </a:xfrm>
          <a:prstGeom prst="rect">
            <a:avLst/>
          </a:prstGeom>
          <a:noFill/>
          <a:ln>
            <a:noFill/>
          </a:ln>
        </p:spPr>
      </p:sp>
      <p:sp>
        <p:nvSpPr>
          <p:cNvPr id="74" name="Google Shape;74;p53"/>
          <p:cNvSpPr txBox="1">
            <a:spLocks noGrp="1"/>
          </p:cNvSpPr>
          <p:nvPr>
            <p:ph type="sldNum" idx="12"/>
          </p:nvPr>
        </p:nvSpPr>
        <p:spPr>
          <a:xfrm>
            <a:off x="8556784" y="5277612"/>
            <a:ext cx="548700" cy="437400"/>
          </a:xfrm>
          <a:prstGeom prst="rect">
            <a:avLst/>
          </a:prstGeom>
        </p:spPr>
        <p:txBody>
          <a:bodyPr spcFirstLastPara="1" wrap="square" lIns="71100" tIns="35550" rIns="71100" bIns="3555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5"/>
        <p:cNvGrpSpPr/>
        <p:nvPr/>
      </p:nvGrpSpPr>
      <p:grpSpPr>
        <a:xfrm>
          <a:off x="0" y="0"/>
          <a:ext cx="0" cy="0"/>
          <a:chOff x="0" y="0"/>
          <a:chExt cx="0" cy="0"/>
        </a:xfrm>
      </p:grpSpPr>
      <p:sp>
        <p:nvSpPr>
          <p:cNvPr id="76" name="Google Shape;76;p54"/>
          <p:cNvSpPr txBox="1">
            <a:spLocks noGrp="1"/>
          </p:cNvSpPr>
          <p:nvPr>
            <p:ph type="title"/>
          </p:nvPr>
        </p:nvSpPr>
        <p:spPr>
          <a:xfrm>
            <a:off x="623888" y="1424782"/>
            <a:ext cx="7886700" cy="2377200"/>
          </a:xfrm>
          <a:prstGeom prst="rect">
            <a:avLst/>
          </a:prstGeom>
          <a:noFill/>
          <a:ln>
            <a:noFill/>
          </a:ln>
        </p:spPr>
        <p:txBody>
          <a:bodyPr spcFirstLastPara="1" wrap="square" lIns="71100" tIns="35550" rIns="71100" bIns="35550" anchor="b" anchorCtr="0">
            <a:noAutofit/>
          </a:bodyPr>
          <a:lstStyle>
            <a:lvl1pPr lvl="0" algn="l">
              <a:lnSpc>
                <a:spcPct val="90000"/>
              </a:lnSpc>
              <a:spcBef>
                <a:spcPts val="0"/>
              </a:spcBef>
              <a:spcAft>
                <a:spcPts val="0"/>
              </a:spcAft>
              <a:buClr>
                <a:schemeClr val="dk1"/>
              </a:buClr>
              <a:buSzPts val="4700"/>
              <a:buFont typeface="Calibri"/>
              <a:buNone/>
              <a:defRPr sz="4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54"/>
          <p:cNvSpPr txBox="1">
            <a:spLocks noGrp="1"/>
          </p:cNvSpPr>
          <p:nvPr>
            <p:ph type="body" idx="1"/>
          </p:nvPr>
        </p:nvSpPr>
        <p:spPr>
          <a:xfrm>
            <a:off x="623888" y="3824552"/>
            <a:ext cx="7886700" cy="1250400"/>
          </a:xfrm>
          <a:prstGeom prst="rect">
            <a:avLst/>
          </a:prstGeom>
          <a:noFill/>
          <a:ln>
            <a:noFill/>
          </a:ln>
        </p:spPr>
        <p:txBody>
          <a:bodyPr spcFirstLastPara="1" wrap="square" lIns="71100" tIns="35550" rIns="71100" bIns="35550" anchor="t" anchorCtr="0">
            <a:noAutofit/>
          </a:bodyPr>
          <a:lstStyle>
            <a:lvl1pPr marL="457200" lvl="0" indent="-228600" algn="l">
              <a:lnSpc>
                <a:spcPct val="90000"/>
              </a:lnSpc>
              <a:spcBef>
                <a:spcPts val="800"/>
              </a:spcBef>
              <a:spcAft>
                <a:spcPts val="0"/>
              </a:spcAft>
              <a:buClr>
                <a:srgbClr val="888888"/>
              </a:buClr>
              <a:buSzPts val="1900"/>
              <a:buNone/>
              <a:defRPr sz="1900">
                <a:solidFill>
                  <a:srgbClr val="888888"/>
                </a:solidFill>
              </a:defRPr>
            </a:lvl1pPr>
            <a:lvl2pPr marL="914400" lvl="1" indent="-228600" algn="l">
              <a:lnSpc>
                <a:spcPct val="90000"/>
              </a:lnSpc>
              <a:spcBef>
                <a:spcPts val="400"/>
              </a:spcBef>
              <a:spcAft>
                <a:spcPts val="0"/>
              </a:spcAft>
              <a:buClr>
                <a:srgbClr val="888888"/>
              </a:buClr>
              <a:buSzPts val="1600"/>
              <a:buNone/>
              <a:defRPr sz="16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8" name="Google Shape;78;p54"/>
          <p:cNvSpPr txBox="1">
            <a:spLocks noGrp="1"/>
          </p:cNvSpPr>
          <p:nvPr>
            <p:ph type="dt" idx="10"/>
          </p:nvPr>
        </p:nvSpPr>
        <p:spPr>
          <a:xfrm>
            <a:off x="628650" y="5296958"/>
            <a:ext cx="2057400" cy="304200"/>
          </a:xfrm>
          <a:prstGeom prst="rect">
            <a:avLst/>
          </a:prstGeom>
          <a:noFill/>
          <a:ln>
            <a:noFill/>
          </a:ln>
        </p:spPr>
        <p:txBody>
          <a:bodyPr spcFirstLastPara="1" wrap="square" lIns="71100" tIns="35550" rIns="71100" bIns="3555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54"/>
          <p:cNvSpPr txBox="1">
            <a:spLocks noGrp="1"/>
          </p:cNvSpPr>
          <p:nvPr>
            <p:ph type="ftr" idx="11"/>
          </p:nvPr>
        </p:nvSpPr>
        <p:spPr>
          <a:xfrm>
            <a:off x="3028950" y="5296958"/>
            <a:ext cx="3086100" cy="304200"/>
          </a:xfrm>
          <a:prstGeom prst="rect">
            <a:avLst/>
          </a:prstGeom>
          <a:noFill/>
          <a:ln>
            <a:noFill/>
          </a:ln>
        </p:spPr>
        <p:txBody>
          <a:bodyPr spcFirstLastPara="1" wrap="square" lIns="71100" tIns="35550" rIns="71100" bIns="3555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54"/>
          <p:cNvSpPr txBox="1">
            <a:spLocks noGrp="1"/>
          </p:cNvSpPr>
          <p:nvPr>
            <p:ph type="sldNum" idx="12"/>
          </p:nvPr>
        </p:nvSpPr>
        <p:spPr>
          <a:xfrm>
            <a:off x="6457950" y="5296958"/>
            <a:ext cx="2057400" cy="304200"/>
          </a:xfrm>
          <a:prstGeom prst="rect">
            <a:avLst/>
          </a:prstGeom>
          <a:noFill/>
          <a:ln>
            <a:noFill/>
          </a:ln>
        </p:spPr>
        <p:txBody>
          <a:bodyPr spcFirstLastPara="1" wrap="square" lIns="71100" tIns="35550" rIns="71100" bIns="355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1"/>
        <p:cNvGrpSpPr/>
        <p:nvPr/>
      </p:nvGrpSpPr>
      <p:grpSpPr>
        <a:xfrm>
          <a:off x="0" y="0"/>
          <a:ext cx="0" cy="0"/>
          <a:chOff x="0" y="0"/>
          <a:chExt cx="0" cy="0"/>
        </a:xfrm>
      </p:grpSpPr>
      <p:sp>
        <p:nvSpPr>
          <p:cNvPr id="82" name="Google Shape;82;p55"/>
          <p:cNvSpPr txBox="1">
            <a:spLocks noGrp="1"/>
          </p:cNvSpPr>
          <p:nvPr>
            <p:ph type="title"/>
          </p:nvPr>
        </p:nvSpPr>
        <p:spPr>
          <a:xfrm>
            <a:off x="628650" y="304271"/>
            <a:ext cx="7886700" cy="1104900"/>
          </a:xfrm>
          <a:prstGeom prst="rect">
            <a:avLst/>
          </a:prstGeom>
          <a:noFill/>
          <a:ln>
            <a:noFill/>
          </a:ln>
        </p:spPr>
        <p:txBody>
          <a:bodyPr spcFirstLastPara="1" wrap="square" lIns="71100" tIns="35550" rIns="71100" bIns="35550"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3" name="Google Shape;83;p55"/>
          <p:cNvSpPr txBox="1">
            <a:spLocks noGrp="1"/>
          </p:cNvSpPr>
          <p:nvPr>
            <p:ph type="body" idx="1"/>
          </p:nvPr>
        </p:nvSpPr>
        <p:spPr>
          <a:xfrm>
            <a:off x="628650" y="1521354"/>
            <a:ext cx="3886200" cy="3626100"/>
          </a:xfrm>
          <a:prstGeom prst="rect">
            <a:avLst/>
          </a:prstGeom>
          <a:noFill/>
          <a:ln>
            <a:noFill/>
          </a:ln>
        </p:spPr>
        <p:txBody>
          <a:bodyPr spcFirstLastPara="1" wrap="square" lIns="71100" tIns="35550" rIns="71100" bIns="35550"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4" name="Google Shape;84;p55"/>
          <p:cNvSpPr txBox="1">
            <a:spLocks noGrp="1"/>
          </p:cNvSpPr>
          <p:nvPr>
            <p:ph type="body" idx="2"/>
          </p:nvPr>
        </p:nvSpPr>
        <p:spPr>
          <a:xfrm>
            <a:off x="4629150" y="1521354"/>
            <a:ext cx="3886200" cy="3626100"/>
          </a:xfrm>
          <a:prstGeom prst="rect">
            <a:avLst/>
          </a:prstGeom>
          <a:noFill/>
          <a:ln>
            <a:noFill/>
          </a:ln>
        </p:spPr>
        <p:txBody>
          <a:bodyPr spcFirstLastPara="1" wrap="square" lIns="71100" tIns="35550" rIns="71100" bIns="35550"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55"/>
          <p:cNvSpPr txBox="1">
            <a:spLocks noGrp="1"/>
          </p:cNvSpPr>
          <p:nvPr>
            <p:ph type="dt" idx="10"/>
          </p:nvPr>
        </p:nvSpPr>
        <p:spPr>
          <a:xfrm>
            <a:off x="628650" y="5296958"/>
            <a:ext cx="2057400" cy="304200"/>
          </a:xfrm>
          <a:prstGeom prst="rect">
            <a:avLst/>
          </a:prstGeom>
          <a:noFill/>
          <a:ln>
            <a:noFill/>
          </a:ln>
        </p:spPr>
        <p:txBody>
          <a:bodyPr spcFirstLastPara="1" wrap="square" lIns="71100" tIns="35550" rIns="71100" bIns="3555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6" name="Google Shape;86;p55"/>
          <p:cNvSpPr txBox="1">
            <a:spLocks noGrp="1"/>
          </p:cNvSpPr>
          <p:nvPr>
            <p:ph type="ftr" idx="11"/>
          </p:nvPr>
        </p:nvSpPr>
        <p:spPr>
          <a:xfrm>
            <a:off x="3028950" y="5296958"/>
            <a:ext cx="3086100" cy="304200"/>
          </a:xfrm>
          <a:prstGeom prst="rect">
            <a:avLst/>
          </a:prstGeom>
          <a:noFill/>
          <a:ln>
            <a:noFill/>
          </a:ln>
        </p:spPr>
        <p:txBody>
          <a:bodyPr spcFirstLastPara="1" wrap="square" lIns="71100" tIns="35550" rIns="71100" bIns="3555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7" name="Google Shape;87;p55"/>
          <p:cNvSpPr txBox="1">
            <a:spLocks noGrp="1"/>
          </p:cNvSpPr>
          <p:nvPr>
            <p:ph type="sldNum" idx="12"/>
          </p:nvPr>
        </p:nvSpPr>
        <p:spPr>
          <a:xfrm>
            <a:off x="6457950" y="5296958"/>
            <a:ext cx="2057400" cy="304200"/>
          </a:xfrm>
          <a:prstGeom prst="rect">
            <a:avLst/>
          </a:prstGeom>
          <a:noFill/>
          <a:ln>
            <a:noFill/>
          </a:ln>
        </p:spPr>
        <p:txBody>
          <a:bodyPr spcFirstLastPara="1" wrap="square" lIns="71100" tIns="35550" rIns="71100" bIns="355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8"/>
        <p:cNvGrpSpPr/>
        <p:nvPr/>
      </p:nvGrpSpPr>
      <p:grpSpPr>
        <a:xfrm>
          <a:off x="0" y="0"/>
          <a:ext cx="0" cy="0"/>
          <a:chOff x="0" y="0"/>
          <a:chExt cx="0" cy="0"/>
        </a:xfrm>
      </p:grpSpPr>
      <p:sp>
        <p:nvSpPr>
          <p:cNvPr id="89" name="Google Shape;89;p56"/>
          <p:cNvSpPr txBox="1">
            <a:spLocks noGrp="1"/>
          </p:cNvSpPr>
          <p:nvPr>
            <p:ph type="title"/>
          </p:nvPr>
        </p:nvSpPr>
        <p:spPr>
          <a:xfrm>
            <a:off x="629841" y="304271"/>
            <a:ext cx="7886700" cy="1104900"/>
          </a:xfrm>
          <a:prstGeom prst="rect">
            <a:avLst/>
          </a:prstGeom>
          <a:noFill/>
          <a:ln>
            <a:noFill/>
          </a:ln>
        </p:spPr>
        <p:txBody>
          <a:bodyPr spcFirstLastPara="1" wrap="square" lIns="71100" tIns="35550" rIns="71100" bIns="35550"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0" name="Google Shape;90;p56"/>
          <p:cNvSpPr txBox="1">
            <a:spLocks noGrp="1"/>
          </p:cNvSpPr>
          <p:nvPr>
            <p:ph type="body" idx="1"/>
          </p:nvPr>
        </p:nvSpPr>
        <p:spPr>
          <a:xfrm>
            <a:off x="629841" y="1400969"/>
            <a:ext cx="3868500" cy="686400"/>
          </a:xfrm>
          <a:prstGeom prst="rect">
            <a:avLst/>
          </a:prstGeom>
          <a:noFill/>
          <a:ln>
            <a:noFill/>
          </a:ln>
        </p:spPr>
        <p:txBody>
          <a:bodyPr spcFirstLastPara="1" wrap="square" lIns="71100" tIns="35550" rIns="71100" bIns="35550" anchor="b" anchorCtr="0">
            <a:noAutofit/>
          </a:bodyPr>
          <a:lstStyle>
            <a:lvl1pPr marL="457200" lvl="0" indent="-228600" algn="l">
              <a:lnSpc>
                <a:spcPct val="90000"/>
              </a:lnSpc>
              <a:spcBef>
                <a:spcPts val="800"/>
              </a:spcBef>
              <a:spcAft>
                <a:spcPts val="0"/>
              </a:spcAft>
              <a:buClr>
                <a:schemeClr val="dk1"/>
              </a:buClr>
              <a:buSzPts val="1900"/>
              <a:buNone/>
              <a:defRPr sz="1900" b="1"/>
            </a:lvl1pPr>
            <a:lvl2pPr marL="914400" lvl="1" indent="-228600" algn="l">
              <a:lnSpc>
                <a:spcPct val="90000"/>
              </a:lnSpc>
              <a:spcBef>
                <a:spcPts val="400"/>
              </a:spcBef>
              <a:spcAft>
                <a:spcPts val="0"/>
              </a:spcAft>
              <a:buClr>
                <a:schemeClr val="dk1"/>
              </a:buClr>
              <a:buSzPts val="1600"/>
              <a:buNone/>
              <a:defRPr sz="16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1" name="Google Shape;91;p56"/>
          <p:cNvSpPr txBox="1">
            <a:spLocks noGrp="1"/>
          </p:cNvSpPr>
          <p:nvPr>
            <p:ph type="body" idx="2"/>
          </p:nvPr>
        </p:nvSpPr>
        <p:spPr>
          <a:xfrm>
            <a:off x="629841" y="2087563"/>
            <a:ext cx="3868500" cy="3070500"/>
          </a:xfrm>
          <a:prstGeom prst="rect">
            <a:avLst/>
          </a:prstGeom>
          <a:noFill/>
          <a:ln>
            <a:noFill/>
          </a:ln>
        </p:spPr>
        <p:txBody>
          <a:bodyPr spcFirstLastPara="1" wrap="square" lIns="71100" tIns="35550" rIns="71100" bIns="35550"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2" name="Google Shape;92;p56"/>
          <p:cNvSpPr txBox="1">
            <a:spLocks noGrp="1"/>
          </p:cNvSpPr>
          <p:nvPr>
            <p:ph type="body" idx="3"/>
          </p:nvPr>
        </p:nvSpPr>
        <p:spPr>
          <a:xfrm>
            <a:off x="4629150" y="1400969"/>
            <a:ext cx="3887400" cy="686400"/>
          </a:xfrm>
          <a:prstGeom prst="rect">
            <a:avLst/>
          </a:prstGeom>
          <a:noFill/>
          <a:ln>
            <a:noFill/>
          </a:ln>
        </p:spPr>
        <p:txBody>
          <a:bodyPr spcFirstLastPara="1" wrap="square" lIns="71100" tIns="35550" rIns="71100" bIns="35550" anchor="b" anchorCtr="0">
            <a:noAutofit/>
          </a:bodyPr>
          <a:lstStyle>
            <a:lvl1pPr marL="457200" lvl="0" indent="-228600" algn="l">
              <a:lnSpc>
                <a:spcPct val="90000"/>
              </a:lnSpc>
              <a:spcBef>
                <a:spcPts val="800"/>
              </a:spcBef>
              <a:spcAft>
                <a:spcPts val="0"/>
              </a:spcAft>
              <a:buClr>
                <a:schemeClr val="dk1"/>
              </a:buClr>
              <a:buSzPts val="1900"/>
              <a:buNone/>
              <a:defRPr sz="1900" b="1"/>
            </a:lvl1pPr>
            <a:lvl2pPr marL="914400" lvl="1" indent="-228600" algn="l">
              <a:lnSpc>
                <a:spcPct val="90000"/>
              </a:lnSpc>
              <a:spcBef>
                <a:spcPts val="400"/>
              </a:spcBef>
              <a:spcAft>
                <a:spcPts val="0"/>
              </a:spcAft>
              <a:buClr>
                <a:schemeClr val="dk1"/>
              </a:buClr>
              <a:buSzPts val="1600"/>
              <a:buNone/>
              <a:defRPr sz="16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3" name="Google Shape;93;p56"/>
          <p:cNvSpPr txBox="1">
            <a:spLocks noGrp="1"/>
          </p:cNvSpPr>
          <p:nvPr>
            <p:ph type="body" idx="4"/>
          </p:nvPr>
        </p:nvSpPr>
        <p:spPr>
          <a:xfrm>
            <a:off x="4629150" y="2087563"/>
            <a:ext cx="3887400" cy="3070500"/>
          </a:xfrm>
          <a:prstGeom prst="rect">
            <a:avLst/>
          </a:prstGeom>
          <a:noFill/>
          <a:ln>
            <a:noFill/>
          </a:ln>
        </p:spPr>
        <p:txBody>
          <a:bodyPr spcFirstLastPara="1" wrap="square" lIns="71100" tIns="35550" rIns="71100" bIns="35550"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4" name="Google Shape;94;p56"/>
          <p:cNvSpPr txBox="1">
            <a:spLocks noGrp="1"/>
          </p:cNvSpPr>
          <p:nvPr>
            <p:ph type="dt" idx="10"/>
          </p:nvPr>
        </p:nvSpPr>
        <p:spPr>
          <a:xfrm>
            <a:off x="628650" y="5296958"/>
            <a:ext cx="2057400" cy="304200"/>
          </a:xfrm>
          <a:prstGeom prst="rect">
            <a:avLst/>
          </a:prstGeom>
          <a:noFill/>
          <a:ln>
            <a:noFill/>
          </a:ln>
        </p:spPr>
        <p:txBody>
          <a:bodyPr spcFirstLastPara="1" wrap="square" lIns="71100" tIns="35550" rIns="71100" bIns="3555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5" name="Google Shape;95;p56"/>
          <p:cNvSpPr txBox="1">
            <a:spLocks noGrp="1"/>
          </p:cNvSpPr>
          <p:nvPr>
            <p:ph type="ftr" idx="11"/>
          </p:nvPr>
        </p:nvSpPr>
        <p:spPr>
          <a:xfrm>
            <a:off x="3028950" y="5296958"/>
            <a:ext cx="3086100" cy="304200"/>
          </a:xfrm>
          <a:prstGeom prst="rect">
            <a:avLst/>
          </a:prstGeom>
          <a:noFill/>
          <a:ln>
            <a:noFill/>
          </a:ln>
        </p:spPr>
        <p:txBody>
          <a:bodyPr spcFirstLastPara="1" wrap="square" lIns="71100" tIns="35550" rIns="71100" bIns="3555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6" name="Google Shape;96;p56"/>
          <p:cNvSpPr txBox="1">
            <a:spLocks noGrp="1"/>
          </p:cNvSpPr>
          <p:nvPr>
            <p:ph type="sldNum" idx="12"/>
          </p:nvPr>
        </p:nvSpPr>
        <p:spPr>
          <a:xfrm>
            <a:off x="6457950" y="5296958"/>
            <a:ext cx="2057400" cy="304200"/>
          </a:xfrm>
          <a:prstGeom prst="rect">
            <a:avLst/>
          </a:prstGeom>
          <a:noFill/>
          <a:ln>
            <a:noFill/>
          </a:ln>
        </p:spPr>
        <p:txBody>
          <a:bodyPr spcFirstLastPara="1" wrap="square" lIns="71100" tIns="35550" rIns="71100" bIns="355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7"/>
        <p:cNvGrpSpPr/>
        <p:nvPr/>
      </p:nvGrpSpPr>
      <p:grpSpPr>
        <a:xfrm>
          <a:off x="0" y="0"/>
          <a:ext cx="0" cy="0"/>
          <a:chOff x="0" y="0"/>
          <a:chExt cx="0" cy="0"/>
        </a:xfrm>
      </p:grpSpPr>
      <p:sp>
        <p:nvSpPr>
          <p:cNvPr id="98" name="Google Shape;98;p57"/>
          <p:cNvSpPr txBox="1">
            <a:spLocks noGrp="1"/>
          </p:cNvSpPr>
          <p:nvPr>
            <p:ph type="title"/>
          </p:nvPr>
        </p:nvSpPr>
        <p:spPr>
          <a:xfrm>
            <a:off x="628650" y="304271"/>
            <a:ext cx="7886700" cy="1104900"/>
          </a:xfrm>
          <a:prstGeom prst="rect">
            <a:avLst/>
          </a:prstGeom>
          <a:noFill/>
          <a:ln>
            <a:noFill/>
          </a:ln>
        </p:spPr>
        <p:txBody>
          <a:bodyPr spcFirstLastPara="1" wrap="square" lIns="71100" tIns="35550" rIns="71100" bIns="35550"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9" name="Google Shape;99;p57"/>
          <p:cNvSpPr txBox="1">
            <a:spLocks noGrp="1"/>
          </p:cNvSpPr>
          <p:nvPr>
            <p:ph type="dt" idx="10"/>
          </p:nvPr>
        </p:nvSpPr>
        <p:spPr>
          <a:xfrm>
            <a:off x="628650" y="5296958"/>
            <a:ext cx="2057400" cy="304200"/>
          </a:xfrm>
          <a:prstGeom prst="rect">
            <a:avLst/>
          </a:prstGeom>
          <a:noFill/>
          <a:ln>
            <a:noFill/>
          </a:ln>
        </p:spPr>
        <p:txBody>
          <a:bodyPr spcFirstLastPara="1" wrap="square" lIns="71100" tIns="35550" rIns="71100" bIns="3555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0" name="Google Shape;100;p57"/>
          <p:cNvSpPr txBox="1">
            <a:spLocks noGrp="1"/>
          </p:cNvSpPr>
          <p:nvPr>
            <p:ph type="ftr" idx="11"/>
          </p:nvPr>
        </p:nvSpPr>
        <p:spPr>
          <a:xfrm>
            <a:off x="3028950" y="5296958"/>
            <a:ext cx="3086100" cy="304200"/>
          </a:xfrm>
          <a:prstGeom prst="rect">
            <a:avLst/>
          </a:prstGeom>
          <a:noFill/>
          <a:ln>
            <a:noFill/>
          </a:ln>
        </p:spPr>
        <p:txBody>
          <a:bodyPr spcFirstLastPara="1" wrap="square" lIns="71100" tIns="35550" rIns="71100" bIns="3555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1" name="Google Shape;101;p57"/>
          <p:cNvSpPr txBox="1">
            <a:spLocks noGrp="1"/>
          </p:cNvSpPr>
          <p:nvPr>
            <p:ph type="sldNum" idx="12"/>
          </p:nvPr>
        </p:nvSpPr>
        <p:spPr>
          <a:xfrm>
            <a:off x="6457950" y="5296958"/>
            <a:ext cx="2057400" cy="304200"/>
          </a:xfrm>
          <a:prstGeom prst="rect">
            <a:avLst/>
          </a:prstGeom>
          <a:noFill/>
          <a:ln>
            <a:noFill/>
          </a:ln>
        </p:spPr>
        <p:txBody>
          <a:bodyPr spcFirstLastPara="1" wrap="square" lIns="71100" tIns="35550" rIns="71100" bIns="355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2"/>
        <p:cNvGrpSpPr/>
        <p:nvPr/>
      </p:nvGrpSpPr>
      <p:grpSpPr>
        <a:xfrm>
          <a:off x="0" y="0"/>
          <a:ext cx="0" cy="0"/>
          <a:chOff x="0" y="0"/>
          <a:chExt cx="0" cy="0"/>
        </a:xfrm>
      </p:grpSpPr>
      <p:sp>
        <p:nvSpPr>
          <p:cNvPr id="103" name="Google Shape;103;p58"/>
          <p:cNvSpPr txBox="1">
            <a:spLocks noGrp="1"/>
          </p:cNvSpPr>
          <p:nvPr>
            <p:ph type="title"/>
          </p:nvPr>
        </p:nvSpPr>
        <p:spPr>
          <a:xfrm>
            <a:off x="629841" y="381000"/>
            <a:ext cx="2949000" cy="1333500"/>
          </a:xfrm>
          <a:prstGeom prst="rect">
            <a:avLst/>
          </a:prstGeom>
          <a:noFill/>
          <a:ln>
            <a:noFill/>
          </a:ln>
        </p:spPr>
        <p:txBody>
          <a:bodyPr spcFirstLastPara="1" wrap="square" lIns="71100" tIns="35550" rIns="71100" bIns="35550" anchor="b" anchorCtr="0">
            <a:noAutofit/>
          </a:bodyPr>
          <a:lstStyle>
            <a:lvl1pPr lvl="0" algn="l">
              <a:lnSpc>
                <a:spcPct val="90000"/>
              </a:lnSpc>
              <a:spcBef>
                <a:spcPts val="0"/>
              </a:spcBef>
              <a:spcAft>
                <a:spcPts val="0"/>
              </a:spcAft>
              <a:buClr>
                <a:schemeClr val="dk1"/>
              </a:buClr>
              <a:buSzPts val="2500"/>
              <a:buFont typeface="Calibri"/>
              <a:buNone/>
              <a:defRPr sz="2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4" name="Google Shape;104;p58"/>
          <p:cNvSpPr txBox="1">
            <a:spLocks noGrp="1"/>
          </p:cNvSpPr>
          <p:nvPr>
            <p:ph type="body" idx="1"/>
          </p:nvPr>
        </p:nvSpPr>
        <p:spPr>
          <a:xfrm>
            <a:off x="3887391" y="822854"/>
            <a:ext cx="4629300" cy="4061400"/>
          </a:xfrm>
          <a:prstGeom prst="rect">
            <a:avLst/>
          </a:prstGeom>
          <a:noFill/>
          <a:ln>
            <a:noFill/>
          </a:ln>
        </p:spPr>
        <p:txBody>
          <a:bodyPr spcFirstLastPara="1" wrap="square" lIns="71100" tIns="35550" rIns="71100" bIns="35550" anchor="t" anchorCtr="0">
            <a:noAutofit/>
          </a:bodyPr>
          <a:lstStyle>
            <a:lvl1pPr marL="457200" lvl="0" indent="-387350" algn="l">
              <a:lnSpc>
                <a:spcPct val="90000"/>
              </a:lnSpc>
              <a:spcBef>
                <a:spcPts val="800"/>
              </a:spcBef>
              <a:spcAft>
                <a:spcPts val="0"/>
              </a:spcAft>
              <a:buClr>
                <a:schemeClr val="dk1"/>
              </a:buClr>
              <a:buSzPts val="2500"/>
              <a:buChar char="•"/>
              <a:defRPr sz="2500"/>
            </a:lvl1pPr>
            <a:lvl2pPr marL="914400" lvl="1" indent="-368300" algn="l">
              <a:lnSpc>
                <a:spcPct val="90000"/>
              </a:lnSpc>
              <a:spcBef>
                <a:spcPts val="400"/>
              </a:spcBef>
              <a:spcAft>
                <a:spcPts val="0"/>
              </a:spcAft>
              <a:buClr>
                <a:schemeClr val="dk1"/>
              </a:buClr>
              <a:buSzPts val="2200"/>
              <a:buChar char="•"/>
              <a:defRPr sz="2200"/>
            </a:lvl2pPr>
            <a:lvl3pPr marL="1371600" lvl="2" indent="-349250" algn="l">
              <a:lnSpc>
                <a:spcPct val="90000"/>
              </a:lnSpc>
              <a:spcBef>
                <a:spcPts val="400"/>
              </a:spcBef>
              <a:spcAft>
                <a:spcPts val="0"/>
              </a:spcAft>
              <a:buClr>
                <a:schemeClr val="dk1"/>
              </a:buClr>
              <a:buSzPts val="1900"/>
              <a:buChar char="•"/>
              <a:defRPr sz="1900"/>
            </a:lvl3pPr>
            <a:lvl4pPr marL="1828800" lvl="3" indent="-330200" algn="l">
              <a:lnSpc>
                <a:spcPct val="90000"/>
              </a:lnSpc>
              <a:spcBef>
                <a:spcPts val="400"/>
              </a:spcBef>
              <a:spcAft>
                <a:spcPts val="0"/>
              </a:spcAft>
              <a:buClr>
                <a:schemeClr val="dk1"/>
              </a:buClr>
              <a:buSzPts val="1600"/>
              <a:buChar char="•"/>
              <a:defRPr sz="1600"/>
            </a:lvl4pPr>
            <a:lvl5pPr marL="2286000" lvl="4" indent="-330200" algn="l">
              <a:lnSpc>
                <a:spcPct val="90000"/>
              </a:lnSpc>
              <a:spcBef>
                <a:spcPts val="400"/>
              </a:spcBef>
              <a:spcAft>
                <a:spcPts val="0"/>
              </a:spcAft>
              <a:buClr>
                <a:schemeClr val="dk1"/>
              </a:buClr>
              <a:buSzPts val="1600"/>
              <a:buChar char="•"/>
              <a:defRPr sz="1600"/>
            </a:lvl5pPr>
            <a:lvl6pPr marL="2743200" lvl="5" indent="-330200" algn="l">
              <a:lnSpc>
                <a:spcPct val="90000"/>
              </a:lnSpc>
              <a:spcBef>
                <a:spcPts val="400"/>
              </a:spcBef>
              <a:spcAft>
                <a:spcPts val="0"/>
              </a:spcAft>
              <a:buClr>
                <a:schemeClr val="dk1"/>
              </a:buClr>
              <a:buSzPts val="1600"/>
              <a:buChar char="•"/>
              <a:defRPr sz="1600"/>
            </a:lvl6pPr>
            <a:lvl7pPr marL="3200400" lvl="6" indent="-330200" algn="l">
              <a:lnSpc>
                <a:spcPct val="90000"/>
              </a:lnSpc>
              <a:spcBef>
                <a:spcPts val="400"/>
              </a:spcBef>
              <a:spcAft>
                <a:spcPts val="0"/>
              </a:spcAft>
              <a:buClr>
                <a:schemeClr val="dk1"/>
              </a:buClr>
              <a:buSzPts val="1600"/>
              <a:buChar char="•"/>
              <a:defRPr sz="1600"/>
            </a:lvl7pPr>
            <a:lvl8pPr marL="3657600" lvl="7" indent="-330200" algn="l">
              <a:lnSpc>
                <a:spcPct val="90000"/>
              </a:lnSpc>
              <a:spcBef>
                <a:spcPts val="400"/>
              </a:spcBef>
              <a:spcAft>
                <a:spcPts val="0"/>
              </a:spcAft>
              <a:buClr>
                <a:schemeClr val="dk1"/>
              </a:buClr>
              <a:buSzPts val="1600"/>
              <a:buChar char="•"/>
              <a:defRPr sz="1600"/>
            </a:lvl8pPr>
            <a:lvl9pPr marL="4114800" lvl="8" indent="-330200" algn="l">
              <a:lnSpc>
                <a:spcPct val="90000"/>
              </a:lnSpc>
              <a:spcBef>
                <a:spcPts val="400"/>
              </a:spcBef>
              <a:spcAft>
                <a:spcPts val="0"/>
              </a:spcAft>
              <a:buClr>
                <a:schemeClr val="dk1"/>
              </a:buClr>
              <a:buSzPts val="1600"/>
              <a:buChar char="•"/>
              <a:defRPr sz="1600"/>
            </a:lvl9pPr>
          </a:lstStyle>
          <a:p>
            <a:endParaRPr/>
          </a:p>
        </p:txBody>
      </p:sp>
      <p:sp>
        <p:nvSpPr>
          <p:cNvPr id="105" name="Google Shape;105;p58"/>
          <p:cNvSpPr txBox="1">
            <a:spLocks noGrp="1"/>
          </p:cNvSpPr>
          <p:nvPr>
            <p:ph type="body" idx="2"/>
          </p:nvPr>
        </p:nvSpPr>
        <p:spPr>
          <a:xfrm>
            <a:off x="629841" y="1714500"/>
            <a:ext cx="2949000" cy="3176400"/>
          </a:xfrm>
          <a:prstGeom prst="rect">
            <a:avLst/>
          </a:prstGeom>
          <a:noFill/>
          <a:ln>
            <a:noFill/>
          </a:ln>
        </p:spPr>
        <p:txBody>
          <a:bodyPr spcFirstLastPara="1" wrap="square" lIns="71100" tIns="35550" rIns="71100" bIns="35550"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6" name="Google Shape;106;p58"/>
          <p:cNvSpPr txBox="1">
            <a:spLocks noGrp="1"/>
          </p:cNvSpPr>
          <p:nvPr>
            <p:ph type="dt" idx="10"/>
          </p:nvPr>
        </p:nvSpPr>
        <p:spPr>
          <a:xfrm>
            <a:off x="628650" y="5296958"/>
            <a:ext cx="2057400" cy="304200"/>
          </a:xfrm>
          <a:prstGeom prst="rect">
            <a:avLst/>
          </a:prstGeom>
          <a:noFill/>
          <a:ln>
            <a:noFill/>
          </a:ln>
        </p:spPr>
        <p:txBody>
          <a:bodyPr spcFirstLastPara="1" wrap="square" lIns="71100" tIns="35550" rIns="71100" bIns="3555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7" name="Google Shape;107;p58"/>
          <p:cNvSpPr txBox="1">
            <a:spLocks noGrp="1"/>
          </p:cNvSpPr>
          <p:nvPr>
            <p:ph type="ftr" idx="11"/>
          </p:nvPr>
        </p:nvSpPr>
        <p:spPr>
          <a:xfrm>
            <a:off x="3028950" y="5296958"/>
            <a:ext cx="3086100" cy="304200"/>
          </a:xfrm>
          <a:prstGeom prst="rect">
            <a:avLst/>
          </a:prstGeom>
          <a:noFill/>
          <a:ln>
            <a:noFill/>
          </a:ln>
        </p:spPr>
        <p:txBody>
          <a:bodyPr spcFirstLastPara="1" wrap="square" lIns="71100" tIns="35550" rIns="71100" bIns="3555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8" name="Google Shape;108;p58"/>
          <p:cNvSpPr txBox="1">
            <a:spLocks noGrp="1"/>
          </p:cNvSpPr>
          <p:nvPr>
            <p:ph type="sldNum" idx="12"/>
          </p:nvPr>
        </p:nvSpPr>
        <p:spPr>
          <a:xfrm>
            <a:off x="6457950" y="5296958"/>
            <a:ext cx="2057400" cy="304200"/>
          </a:xfrm>
          <a:prstGeom prst="rect">
            <a:avLst/>
          </a:prstGeom>
          <a:noFill/>
          <a:ln>
            <a:noFill/>
          </a:ln>
        </p:spPr>
        <p:txBody>
          <a:bodyPr spcFirstLastPara="1" wrap="square" lIns="71100" tIns="35550" rIns="71100" bIns="355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9"/>
        <p:cNvGrpSpPr/>
        <p:nvPr/>
      </p:nvGrpSpPr>
      <p:grpSpPr>
        <a:xfrm>
          <a:off x="0" y="0"/>
          <a:ext cx="0" cy="0"/>
          <a:chOff x="0" y="0"/>
          <a:chExt cx="0" cy="0"/>
        </a:xfrm>
      </p:grpSpPr>
      <p:sp>
        <p:nvSpPr>
          <p:cNvPr id="110" name="Google Shape;110;p59"/>
          <p:cNvSpPr txBox="1">
            <a:spLocks noGrp="1"/>
          </p:cNvSpPr>
          <p:nvPr>
            <p:ph type="title"/>
          </p:nvPr>
        </p:nvSpPr>
        <p:spPr>
          <a:xfrm>
            <a:off x="629841" y="381000"/>
            <a:ext cx="2949000" cy="1333500"/>
          </a:xfrm>
          <a:prstGeom prst="rect">
            <a:avLst/>
          </a:prstGeom>
          <a:noFill/>
          <a:ln>
            <a:noFill/>
          </a:ln>
        </p:spPr>
        <p:txBody>
          <a:bodyPr spcFirstLastPara="1" wrap="square" lIns="71100" tIns="35550" rIns="71100" bIns="35550" anchor="b" anchorCtr="0">
            <a:noAutofit/>
          </a:bodyPr>
          <a:lstStyle>
            <a:lvl1pPr lvl="0" algn="l">
              <a:lnSpc>
                <a:spcPct val="90000"/>
              </a:lnSpc>
              <a:spcBef>
                <a:spcPts val="0"/>
              </a:spcBef>
              <a:spcAft>
                <a:spcPts val="0"/>
              </a:spcAft>
              <a:buClr>
                <a:schemeClr val="dk1"/>
              </a:buClr>
              <a:buSzPts val="2500"/>
              <a:buFont typeface="Calibri"/>
              <a:buNone/>
              <a:defRPr sz="2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1" name="Google Shape;111;p59"/>
          <p:cNvSpPr>
            <a:spLocks noGrp="1"/>
          </p:cNvSpPr>
          <p:nvPr>
            <p:ph type="pic" idx="2"/>
          </p:nvPr>
        </p:nvSpPr>
        <p:spPr>
          <a:xfrm>
            <a:off x="3887391" y="822854"/>
            <a:ext cx="4629300" cy="4061400"/>
          </a:xfrm>
          <a:prstGeom prst="rect">
            <a:avLst/>
          </a:prstGeom>
          <a:noFill/>
          <a:ln>
            <a:noFill/>
          </a:ln>
        </p:spPr>
      </p:sp>
      <p:sp>
        <p:nvSpPr>
          <p:cNvPr id="112" name="Google Shape;112;p59"/>
          <p:cNvSpPr txBox="1">
            <a:spLocks noGrp="1"/>
          </p:cNvSpPr>
          <p:nvPr>
            <p:ph type="body" idx="1"/>
          </p:nvPr>
        </p:nvSpPr>
        <p:spPr>
          <a:xfrm>
            <a:off x="629841" y="1714500"/>
            <a:ext cx="2949000" cy="3176400"/>
          </a:xfrm>
          <a:prstGeom prst="rect">
            <a:avLst/>
          </a:prstGeom>
          <a:noFill/>
          <a:ln>
            <a:noFill/>
          </a:ln>
        </p:spPr>
        <p:txBody>
          <a:bodyPr spcFirstLastPara="1" wrap="square" lIns="71100" tIns="35550" rIns="71100" bIns="35550"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3" name="Google Shape;113;p59"/>
          <p:cNvSpPr txBox="1">
            <a:spLocks noGrp="1"/>
          </p:cNvSpPr>
          <p:nvPr>
            <p:ph type="dt" idx="10"/>
          </p:nvPr>
        </p:nvSpPr>
        <p:spPr>
          <a:xfrm>
            <a:off x="628650" y="5296958"/>
            <a:ext cx="2057400" cy="304200"/>
          </a:xfrm>
          <a:prstGeom prst="rect">
            <a:avLst/>
          </a:prstGeom>
          <a:noFill/>
          <a:ln>
            <a:noFill/>
          </a:ln>
        </p:spPr>
        <p:txBody>
          <a:bodyPr spcFirstLastPara="1" wrap="square" lIns="71100" tIns="35550" rIns="71100" bIns="3555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4" name="Google Shape;114;p59"/>
          <p:cNvSpPr txBox="1">
            <a:spLocks noGrp="1"/>
          </p:cNvSpPr>
          <p:nvPr>
            <p:ph type="ftr" idx="11"/>
          </p:nvPr>
        </p:nvSpPr>
        <p:spPr>
          <a:xfrm>
            <a:off x="3028950" y="5296958"/>
            <a:ext cx="3086100" cy="304200"/>
          </a:xfrm>
          <a:prstGeom prst="rect">
            <a:avLst/>
          </a:prstGeom>
          <a:noFill/>
          <a:ln>
            <a:noFill/>
          </a:ln>
        </p:spPr>
        <p:txBody>
          <a:bodyPr spcFirstLastPara="1" wrap="square" lIns="71100" tIns="35550" rIns="71100" bIns="3555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5" name="Google Shape;115;p59"/>
          <p:cNvSpPr txBox="1">
            <a:spLocks noGrp="1"/>
          </p:cNvSpPr>
          <p:nvPr>
            <p:ph type="sldNum" idx="12"/>
          </p:nvPr>
        </p:nvSpPr>
        <p:spPr>
          <a:xfrm>
            <a:off x="6457950" y="5296958"/>
            <a:ext cx="2057400" cy="304200"/>
          </a:xfrm>
          <a:prstGeom prst="rect">
            <a:avLst/>
          </a:prstGeom>
          <a:noFill/>
          <a:ln>
            <a:noFill/>
          </a:ln>
        </p:spPr>
        <p:txBody>
          <a:bodyPr spcFirstLastPara="1" wrap="square" lIns="71100" tIns="35550" rIns="71100" bIns="355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6"/>
        <p:cNvGrpSpPr/>
        <p:nvPr/>
      </p:nvGrpSpPr>
      <p:grpSpPr>
        <a:xfrm>
          <a:off x="0" y="0"/>
          <a:ext cx="0" cy="0"/>
          <a:chOff x="0" y="0"/>
          <a:chExt cx="0" cy="0"/>
        </a:xfrm>
      </p:grpSpPr>
      <p:sp>
        <p:nvSpPr>
          <p:cNvPr id="117" name="Google Shape;117;p60"/>
          <p:cNvSpPr txBox="1">
            <a:spLocks noGrp="1"/>
          </p:cNvSpPr>
          <p:nvPr>
            <p:ph type="title"/>
          </p:nvPr>
        </p:nvSpPr>
        <p:spPr>
          <a:xfrm>
            <a:off x="628650" y="304271"/>
            <a:ext cx="7886700" cy="1104900"/>
          </a:xfrm>
          <a:prstGeom prst="rect">
            <a:avLst/>
          </a:prstGeom>
          <a:noFill/>
          <a:ln>
            <a:noFill/>
          </a:ln>
        </p:spPr>
        <p:txBody>
          <a:bodyPr spcFirstLastPara="1" wrap="square" lIns="71100" tIns="35550" rIns="71100" bIns="35550"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p60"/>
          <p:cNvSpPr txBox="1">
            <a:spLocks noGrp="1"/>
          </p:cNvSpPr>
          <p:nvPr>
            <p:ph type="body" idx="1"/>
          </p:nvPr>
        </p:nvSpPr>
        <p:spPr>
          <a:xfrm rot="5400000">
            <a:off x="2758950" y="-608946"/>
            <a:ext cx="3626100" cy="7886700"/>
          </a:xfrm>
          <a:prstGeom prst="rect">
            <a:avLst/>
          </a:prstGeom>
          <a:noFill/>
          <a:ln>
            <a:noFill/>
          </a:ln>
        </p:spPr>
        <p:txBody>
          <a:bodyPr spcFirstLastPara="1" wrap="square" lIns="71100" tIns="35550" rIns="71100" bIns="35550"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9" name="Google Shape;119;p60"/>
          <p:cNvSpPr txBox="1">
            <a:spLocks noGrp="1"/>
          </p:cNvSpPr>
          <p:nvPr>
            <p:ph type="dt" idx="10"/>
          </p:nvPr>
        </p:nvSpPr>
        <p:spPr>
          <a:xfrm>
            <a:off x="628650" y="5296958"/>
            <a:ext cx="2057400" cy="304200"/>
          </a:xfrm>
          <a:prstGeom prst="rect">
            <a:avLst/>
          </a:prstGeom>
          <a:noFill/>
          <a:ln>
            <a:noFill/>
          </a:ln>
        </p:spPr>
        <p:txBody>
          <a:bodyPr spcFirstLastPara="1" wrap="square" lIns="71100" tIns="35550" rIns="71100" bIns="3555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0" name="Google Shape;120;p60"/>
          <p:cNvSpPr txBox="1">
            <a:spLocks noGrp="1"/>
          </p:cNvSpPr>
          <p:nvPr>
            <p:ph type="ftr" idx="11"/>
          </p:nvPr>
        </p:nvSpPr>
        <p:spPr>
          <a:xfrm>
            <a:off x="3028950" y="5296958"/>
            <a:ext cx="3086100" cy="304200"/>
          </a:xfrm>
          <a:prstGeom prst="rect">
            <a:avLst/>
          </a:prstGeom>
          <a:noFill/>
          <a:ln>
            <a:noFill/>
          </a:ln>
        </p:spPr>
        <p:txBody>
          <a:bodyPr spcFirstLastPara="1" wrap="square" lIns="71100" tIns="35550" rIns="71100" bIns="3555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1" name="Google Shape;121;p60"/>
          <p:cNvSpPr txBox="1">
            <a:spLocks noGrp="1"/>
          </p:cNvSpPr>
          <p:nvPr>
            <p:ph type="sldNum" idx="12"/>
          </p:nvPr>
        </p:nvSpPr>
        <p:spPr>
          <a:xfrm>
            <a:off x="6457950" y="5296958"/>
            <a:ext cx="2057400" cy="304200"/>
          </a:xfrm>
          <a:prstGeom prst="rect">
            <a:avLst/>
          </a:prstGeom>
          <a:noFill/>
          <a:ln>
            <a:noFill/>
          </a:ln>
        </p:spPr>
        <p:txBody>
          <a:bodyPr spcFirstLastPara="1" wrap="square" lIns="71100" tIns="35550" rIns="71100" bIns="355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7"/>
          <p:cNvSpPr txBox="1">
            <a:spLocks noGrp="1"/>
          </p:cNvSpPr>
          <p:nvPr>
            <p:ph type="title"/>
          </p:nvPr>
        </p:nvSpPr>
        <p:spPr>
          <a:xfrm>
            <a:off x="311700" y="494472"/>
            <a:ext cx="8520600" cy="636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7"/>
          <p:cNvSpPr txBox="1">
            <a:spLocks noGrp="1"/>
          </p:cNvSpPr>
          <p:nvPr>
            <p:ph type="body" idx="1"/>
          </p:nvPr>
        </p:nvSpPr>
        <p:spPr>
          <a:xfrm>
            <a:off x="311700" y="1280528"/>
            <a:ext cx="8520600" cy="37959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7"/>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2"/>
        <p:cNvGrpSpPr/>
        <p:nvPr/>
      </p:nvGrpSpPr>
      <p:grpSpPr>
        <a:xfrm>
          <a:off x="0" y="0"/>
          <a:ext cx="0" cy="0"/>
          <a:chOff x="0" y="0"/>
          <a:chExt cx="0" cy="0"/>
        </a:xfrm>
      </p:grpSpPr>
      <p:sp>
        <p:nvSpPr>
          <p:cNvPr id="123" name="Google Shape;123;p61"/>
          <p:cNvSpPr txBox="1">
            <a:spLocks noGrp="1"/>
          </p:cNvSpPr>
          <p:nvPr>
            <p:ph type="title"/>
          </p:nvPr>
        </p:nvSpPr>
        <p:spPr>
          <a:xfrm rot="5400000">
            <a:off x="5107950" y="1740071"/>
            <a:ext cx="4843200" cy="1971600"/>
          </a:xfrm>
          <a:prstGeom prst="rect">
            <a:avLst/>
          </a:prstGeom>
          <a:noFill/>
          <a:ln>
            <a:noFill/>
          </a:ln>
        </p:spPr>
        <p:txBody>
          <a:bodyPr spcFirstLastPara="1" wrap="square" lIns="71100" tIns="35550" rIns="71100" bIns="35550"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4" name="Google Shape;124;p61"/>
          <p:cNvSpPr txBox="1">
            <a:spLocks noGrp="1"/>
          </p:cNvSpPr>
          <p:nvPr>
            <p:ph type="body" idx="1"/>
          </p:nvPr>
        </p:nvSpPr>
        <p:spPr>
          <a:xfrm rot="5400000">
            <a:off x="1107375" y="-174529"/>
            <a:ext cx="4843200" cy="5800800"/>
          </a:xfrm>
          <a:prstGeom prst="rect">
            <a:avLst/>
          </a:prstGeom>
          <a:noFill/>
          <a:ln>
            <a:noFill/>
          </a:ln>
        </p:spPr>
        <p:txBody>
          <a:bodyPr spcFirstLastPara="1" wrap="square" lIns="71100" tIns="35550" rIns="71100" bIns="35550"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5" name="Google Shape;125;p61"/>
          <p:cNvSpPr txBox="1">
            <a:spLocks noGrp="1"/>
          </p:cNvSpPr>
          <p:nvPr>
            <p:ph type="dt" idx="10"/>
          </p:nvPr>
        </p:nvSpPr>
        <p:spPr>
          <a:xfrm>
            <a:off x="628650" y="5296958"/>
            <a:ext cx="2057400" cy="304200"/>
          </a:xfrm>
          <a:prstGeom prst="rect">
            <a:avLst/>
          </a:prstGeom>
          <a:noFill/>
          <a:ln>
            <a:noFill/>
          </a:ln>
        </p:spPr>
        <p:txBody>
          <a:bodyPr spcFirstLastPara="1" wrap="square" lIns="71100" tIns="35550" rIns="71100" bIns="3555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6" name="Google Shape;126;p61"/>
          <p:cNvSpPr txBox="1">
            <a:spLocks noGrp="1"/>
          </p:cNvSpPr>
          <p:nvPr>
            <p:ph type="ftr" idx="11"/>
          </p:nvPr>
        </p:nvSpPr>
        <p:spPr>
          <a:xfrm>
            <a:off x="3028950" y="5296958"/>
            <a:ext cx="3086100" cy="304200"/>
          </a:xfrm>
          <a:prstGeom prst="rect">
            <a:avLst/>
          </a:prstGeom>
          <a:noFill/>
          <a:ln>
            <a:noFill/>
          </a:ln>
        </p:spPr>
        <p:txBody>
          <a:bodyPr spcFirstLastPara="1" wrap="square" lIns="71100" tIns="35550" rIns="71100" bIns="3555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7" name="Google Shape;127;p61"/>
          <p:cNvSpPr txBox="1">
            <a:spLocks noGrp="1"/>
          </p:cNvSpPr>
          <p:nvPr>
            <p:ph type="sldNum" idx="12"/>
          </p:nvPr>
        </p:nvSpPr>
        <p:spPr>
          <a:xfrm>
            <a:off x="6457950" y="5296958"/>
            <a:ext cx="2057400" cy="304200"/>
          </a:xfrm>
          <a:prstGeom prst="rect">
            <a:avLst/>
          </a:prstGeom>
          <a:noFill/>
          <a:ln>
            <a:noFill/>
          </a:ln>
        </p:spPr>
        <p:txBody>
          <a:bodyPr spcFirstLastPara="1" wrap="square" lIns="71100" tIns="35550" rIns="71100" bIns="355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2"/>
        <p:cNvGrpSpPr/>
        <p:nvPr/>
      </p:nvGrpSpPr>
      <p:grpSpPr>
        <a:xfrm>
          <a:off x="0" y="0"/>
          <a:ext cx="0" cy="0"/>
          <a:chOff x="0" y="0"/>
          <a:chExt cx="0" cy="0"/>
        </a:xfrm>
      </p:grpSpPr>
      <p:sp>
        <p:nvSpPr>
          <p:cNvPr id="133" name="Google Shape;133;p43"/>
          <p:cNvSpPr txBox="1">
            <a:spLocks noGrp="1"/>
          </p:cNvSpPr>
          <p:nvPr>
            <p:ph type="title"/>
          </p:nvPr>
        </p:nvSpPr>
        <p:spPr>
          <a:xfrm>
            <a:off x="311700" y="494472"/>
            <a:ext cx="8520600" cy="636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4" name="Google Shape;134;p43"/>
          <p:cNvSpPr txBox="1">
            <a:spLocks noGrp="1"/>
          </p:cNvSpPr>
          <p:nvPr>
            <p:ph type="body" idx="1"/>
          </p:nvPr>
        </p:nvSpPr>
        <p:spPr>
          <a:xfrm>
            <a:off x="311700" y="1280528"/>
            <a:ext cx="8520600" cy="37959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35" name="Google Shape;135;p43"/>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6"/>
        <p:cNvGrpSpPr/>
        <p:nvPr/>
      </p:nvGrpSpPr>
      <p:grpSpPr>
        <a:xfrm>
          <a:off x="0" y="0"/>
          <a:ext cx="0" cy="0"/>
          <a:chOff x="0" y="0"/>
          <a:chExt cx="0" cy="0"/>
        </a:xfrm>
      </p:grpSpPr>
      <p:sp>
        <p:nvSpPr>
          <p:cNvPr id="137" name="Google Shape;137;p62"/>
          <p:cNvSpPr txBox="1">
            <a:spLocks noGrp="1"/>
          </p:cNvSpPr>
          <p:nvPr>
            <p:ph type="ctrTitle"/>
          </p:nvPr>
        </p:nvSpPr>
        <p:spPr>
          <a:xfrm>
            <a:off x="311708" y="827306"/>
            <a:ext cx="8520600" cy="2280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38" name="Google Shape;138;p62"/>
          <p:cNvSpPr txBox="1">
            <a:spLocks noGrp="1"/>
          </p:cNvSpPr>
          <p:nvPr>
            <p:ph type="subTitle" idx="1"/>
          </p:nvPr>
        </p:nvSpPr>
        <p:spPr>
          <a:xfrm>
            <a:off x="311700" y="3149028"/>
            <a:ext cx="8520600" cy="88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9" name="Google Shape;139;p62"/>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0"/>
        <p:cNvGrpSpPr/>
        <p:nvPr/>
      </p:nvGrpSpPr>
      <p:grpSpPr>
        <a:xfrm>
          <a:off x="0" y="0"/>
          <a:ext cx="0" cy="0"/>
          <a:chOff x="0" y="0"/>
          <a:chExt cx="0" cy="0"/>
        </a:xfrm>
      </p:grpSpPr>
      <p:sp>
        <p:nvSpPr>
          <p:cNvPr id="141" name="Google Shape;141;p63"/>
          <p:cNvSpPr txBox="1">
            <a:spLocks noGrp="1"/>
          </p:cNvSpPr>
          <p:nvPr>
            <p:ph type="title"/>
          </p:nvPr>
        </p:nvSpPr>
        <p:spPr>
          <a:xfrm>
            <a:off x="311700" y="2389833"/>
            <a:ext cx="8520600" cy="93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42" name="Google Shape;142;p63"/>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3"/>
        <p:cNvGrpSpPr/>
        <p:nvPr/>
      </p:nvGrpSpPr>
      <p:grpSpPr>
        <a:xfrm>
          <a:off x="0" y="0"/>
          <a:ext cx="0" cy="0"/>
          <a:chOff x="0" y="0"/>
          <a:chExt cx="0" cy="0"/>
        </a:xfrm>
      </p:grpSpPr>
      <p:sp>
        <p:nvSpPr>
          <p:cNvPr id="144" name="Google Shape;144;p64"/>
          <p:cNvSpPr txBox="1">
            <a:spLocks noGrp="1"/>
          </p:cNvSpPr>
          <p:nvPr>
            <p:ph type="title"/>
          </p:nvPr>
        </p:nvSpPr>
        <p:spPr>
          <a:xfrm>
            <a:off x="311700" y="494472"/>
            <a:ext cx="8520600" cy="636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5" name="Google Shape;145;p64"/>
          <p:cNvSpPr txBox="1">
            <a:spLocks noGrp="1"/>
          </p:cNvSpPr>
          <p:nvPr>
            <p:ph type="body" idx="1"/>
          </p:nvPr>
        </p:nvSpPr>
        <p:spPr>
          <a:xfrm>
            <a:off x="311700" y="1280528"/>
            <a:ext cx="3999900" cy="37959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46" name="Google Shape;146;p64"/>
          <p:cNvSpPr txBox="1">
            <a:spLocks noGrp="1"/>
          </p:cNvSpPr>
          <p:nvPr>
            <p:ph type="body" idx="2"/>
          </p:nvPr>
        </p:nvSpPr>
        <p:spPr>
          <a:xfrm>
            <a:off x="4832400" y="1280528"/>
            <a:ext cx="3999900" cy="37959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47" name="Google Shape;147;p64"/>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8"/>
        <p:cNvGrpSpPr/>
        <p:nvPr/>
      </p:nvGrpSpPr>
      <p:grpSpPr>
        <a:xfrm>
          <a:off x="0" y="0"/>
          <a:ext cx="0" cy="0"/>
          <a:chOff x="0" y="0"/>
          <a:chExt cx="0" cy="0"/>
        </a:xfrm>
      </p:grpSpPr>
      <p:sp>
        <p:nvSpPr>
          <p:cNvPr id="149" name="Google Shape;149;p65"/>
          <p:cNvSpPr txBox="1">
            <a:spLocks noGrp="1"/>
          </p:cNvSpPr>
          <p:nvPr>
            <p:ph type="title"/>
          </p:nvPr>
        </p:nvSpPr>
        <p:spPr>
          <a:xfrm>
            <a:off x="311700" y="494472"/>
            <a:ext cx="8520600" cy="636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0" name="Google Shape;150;p65"/>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1"/>
        <p:cNvGrpSpPr/>
        <p:nvPr/>
      </p:nvGrpSpPr>
      <p:grpSpPr>
        <a:xfrm>
          <a:off x="0" y="0"/>
          <a:ext cx="0" cy="0"/>
          <a:chOff x="0" y="0"/>
          <a:chExt cx="0" cy="0"/>
        </a:xfrm>
      </p:grpSpPr>
      <p:sp>
        <p:nvSpPr>
          <p:cNvPr id="152" name="Google Shape;152;p66"/>
          <p:cNvSpPr txBox="1">
            <a:spLocks noGrp="1"/>
          </p:cNvSpPr>
          <p:nvPr>
            <p:ph type="title"/>
          </p:nvPr>
        </p:nvSpPr>
        <p:spPr>
          <a:xfrm>
            <a:off x="311700" y="617333"/>
            <a:ext cx="2808000" cy="839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53" name="Google Shape;153;p66"/>
          <p:cNvSpPr txBox="1">
            <a:spLocks noGrp="1"/>
          </p:cNvSpPr>
          <p:nvPr>
            <p:ph type="body" idx="1"/>
          </p:nvPr>
        </p:nvSpPr>
        <p:spPr>
          <a:xfrm>
            <a:off x="311700" y="1544000"/>
            <a:ext cx="2808000" cy="35328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54" name="Google Shape;154;p66"/>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5"/>
        <p:cNvGrpSpPr/>
        <p:nvPr/>
      </p:nvGrpSpPr>
      <p:grpSpPr>
        <a:xfrm>
          <a:off x="0" y="0"/>
          <a:ext cx="0" cy="0"/>
          <a:chOff x="0" y="0"/>
          <a:chExt cx="0" cy="0"/>
        </a:xfrm>
      </p:grpSpPr>
      <p:sp>
        <p:nvSpPr>
          <p:cNvPr id="156" name="Google Shape;156;p67"/>
          <p:cNvSpPr txBox="1">
            <a:spLocks noGrp="1"/>
          </p:cNvSpPr>
          <p:nvPr>
            <p:ph type="title"/>
          </p:nvPr>
        </p:nvSpPr>
        <p:spPr>
          <a:xfrm>
            <a:off x="490250" y="500167"/>
            <a:ext cx="6367800" cy="4545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57" name="Google Shape;157;p67"/>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8"/>
        <p:cNvGrpSpPr/>
        <p:nvPr/>
      </p:nvGrpSpPr>
      <p:grpSpPr>
        <a:xfrm>
          <a:off x="0" y="0"/>
          <a:ext cx="0" cy="0"/>
          <a:chOff x="0" y="0"/>
          <a:chExt cx="0" cy="0"/>
        </a:xfrm>
      </p:grpSpPr>
      <p:sp>
        <p:nvSpPr>
          <p:cNvPr id="159" name="Google Shape;159;p68"/>
          <p:cNvSpPr/>
          <p:nvPr/>
        </p:nvSpPr>
        <p:spPr>
          <a:xfrm>
            <a:off x="4572000" y="-139"/>
            <a:ext cx="4572000" cy="5715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68"/>
          <p:cNvSpPr txBox="1">
            <a:spLocks noGrp="1"/>
          </p:cNvSpPr>
          <p:nvPr>
            <p:ph type="title"/>
          </p:nvPr>
        </p:nvSpPr>
        <p:spPr>
          <a:xfrm>
            <a:off x="265500" y="1370194"/>
            <a:ext cx="4045200" cy="1647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61" name="Google Shape;161;p68"/>
          <p:cNvSpPr txBox="1">
            <a:spLocks noGrp="1"/>
          </p:cNvSpPr>
          <p:nvPr>
            <p:ph type="subTitle" idx="1"/>
          </p:nvPr>
        </p:nvSpPr>
        <p:spPr>
          <a:xfrm>
            <a:off x="265500" y="3114528"/>
            <a:ext cx="4045200" cy="1372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2" name="Google Shape;162;p68"/>
          <p:cNvSpPr txBox="1">
            <a:spLocks noGrp="1"/>
          </p:cNvSpPr>
          <p:nvPr>
            <p:ph type="body" idx="2"/>
          </p:nvPr>
        </p:nvSpPr>
        <p:spPr>
          <a:xfrm>
            <a:off x="4939500" y="804528"/>
            <a:ext cx="3837000" cy="41058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3" name="Google Shape;163;p68"/>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4"/>
        <p:cNvGrpSpPr/>
        <p:nvPr/>
      </p:nvGrpSpPr>
      <p:grpSpPr>
        <a:xfrm>
          <a:off x="0" y="0"/>
          <a:ext cx="0" cy="0"/>
          <a:chOff x="0" y="0"/>
          <a:chExt cx="0" cy="0"/>
        </a:xfrm>
      </p:grpSpPr>
      <p:sp>
        <p:nvSpPr>
          <p:cNvPr id="165" name="Google Shape;165;p69"/>
          <p:cNvSpPr txBox="1">
            <a:spLocks noGrp="1"/>
          </p:cNvSpPr>
          <p:nvPr>
            <p:ph type="body" idx="1"/>
          </p:nvPr>
        </p:nvSpPr>
        <p:spPr>
          <a:xfrm>
            <a:off x="311700" y="4700639"/>
            <a:ext cx="5998800" cy="6723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166" name="Google Shape;166;p69"/>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44"/>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7"/>
        <p:cNvGrpSpPr/>
        <p:nvPr/>
      </p:nvGrpSpPr>
      <p:grpSpPr>
        <a:xfrm>
          <a:off x="0" y="0"/>
          <a:ext cx="0" cy="0"/>
          <a:chOff x="0" y="0"/>
          <a:chExt cx="0" cy="0"/>
        </a:xfrm>
      </p:grpSpPr>
      <p:sp>
        <p:nvSpPr>
          <p:cNvPr id="168" name="Google Shape;168;p70"/>
          <p:cNvSpPr txBox="1">
            <a:spLocks noGrp="1"/>
          </p:cNvSpPr>
          <p:nvPr>
            <p:ph type="title" hasCustomPrompt="1"/>
          </p:nvPr>
        </p:nvSpPr>
        <p:spPr>
          <a:xfrm>
            <a:off x="311700" y="1229028"/>
            <a:ext cx="8520600" cy="2181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69" name="Google Shape;169;p70"/>
          <p:cNvSpPr txBox="1">
            <a:spLocks noGrp="1"/>
          </p:cNvSpPr>
          <p:nvPr>
            <p:ph type="body" idx="1"/>
          </p:nvPr>
        </p:nvSpPr>
        <p:spPr>
          <a:xfrm>
            <a:off x="311700" y="3502472"/>
            <a:ext cx="8520600" cy="14454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70" name="Google Shape;170;p70"/>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71"/>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A0628-E7BC-B544-AF68-49E0B04AD896}"/>
              </a:ext>
            </a:extLst>
          </p:cNvPr>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995549F-162C-DA10-6FA3-3793D32BBE05}"/>
              </a:ext>
            </a:extLst>
          </p:cNvPr>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84FC06E-4856-614E-D854-72080156483F}"/>
              </a:ext>
            </a:extLst>
          </p:cNvPr>
          <p:cNvSpPr>
            <a:spLocks noGrp="1"/>
          </p:cNvSpPr>
          <p:nvPr>
            <p:ph type="dt" sz="half" idx="10"/>
          </p:nvPr>
        </p:nvSpPr>
        <p:spPr/>
        <p:txBody>
          <a:bodyPr/>
          <a:lstStyle/>
          <a:p>
            <a:fld id="{354EBC4B-5BE4-4858-880F-459396819B08}" type="datetimeFigureOut">
              <a:rPr lang="en-US" smtClean="0"/>
              <a:t>5/26/26</a:t>
            </a:fld>
            <a:endParaRPr lang="en-US"/>
          </a:p>
        </p:txBody>
      </p:sp>
      <p:sp>
        <p:nvSpPr>
          <p:cNvPr id="5" name="Footer Placeholder 4">
            <a:extLst>
              <a:ext uri="{FF2B5EF4-FFF2-40B4-BE49-F238E27FC236}">
                <a16:creationId xmlns:a16="http://schemas.microsoft.com/office/drawing/2014/main" id="{B70F6AA1-349E-5227-FC74-C6274195EC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131230-F37F-04BC-29D4-1BBC32B453C0}"/>
              </a:ext>
            </a:extLst>
          </p:cNvPr>
          <p:cNvSpPr>
            <a:spLocks noGrp="1"/>
          </p:cNvSpPr>
          <p:nvPr>
            <p:ph type="sldNum" sz="quarter" idx="12"/>
          </p:nvPr>
        </p:nvSpPr>
        <p:spPr/>
        <p:txBody>
          <a:bodyPr/>
          <a:lstStyle/>
          <a:p>
            <a:fld id="{3623E4E9-A31E-4EE9-A1A6-6FB219C7F6F6}" type="slidenum">
              <a:rPr lang="en-US" smtClean="0"/>
              <a:t>‹#›</a:t>
            </a:fld>
            <a:endParaRPr lang="en-US"/>
          </a:p>
        </p:txBody>
      </p:sp>
    </p:spTree>
    <p:extLst>
      <p:ext uri="{BB962C8B-B14F-4D97-AF65-F5344CB8AC3E}">
        <p14:creationId xmlns:p14="http://schemas.microsoft.com/office/powerpoint/2010/main" val="1546438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1E847-1C72-9642-256D-9EF2485344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6F432D-34C2-9A60-AAFB-4DB21F299E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F8678A-1200-2933-0EB9-A0E31BDED501}"/>
              </a:ext>
            </a:extLst>
          </p:cNvPr>
          <p:cNvSpPr>
            <a:spLocks noGrp="1"/>
          </p:cNvSpPr>
          <p:nvPr>
            <p:ph type="dt" sz="half" idx="10"/>
          </p:nvPr>
        </p:nvSpPr>
        <p:spPr/>
        <p:txBody>
          <a:bodyPr/>
          <a:lstStyle/>
          <a:p>
            <a:fld id="{354EBC4B-5BE4-4858-880F-459396819B08}" type="datetimeFigureOut">
              <a:rPr lang="en-US" smtClean="0"/>
              <a:t>5/26/26</a:t>
            </a:fld>
            <a:endParaRPr lang="en-US"/>
          </a:p>
        </p:txBody>
      </p:sp>
      <p:sp>
        <p:nvSpPr>
          <p:cNvPr id="5" name="Footer Placeholder 4">
            <a:extLst>
              <a:ext uri="{FF2B5EF4-FFF2-40B4-BE49-F238E27FC236}">
                <a16:creationId xmlns:a16="http://schemas.microsoft.com/office/drawing/2014/main" id="{38A116E6-BB12-75FD-91FD-AF785E7FF6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6DD5D9-FE9E-8C14-24ED-EC68B7E4B1BC}"/>
              </a:ext>
            </a:extLst>
          </p:cNvPr>
          <p:cNvSpPr>
            <a:spLocks noGrp="1"/>
          </p:cNvSpPr>
          <p:nvPr>
            <p:ph type="sldNum" sz="quarter" idx="12"/>
          </p:nvPr>
        </p:nvSpPr>
        <p:spPr/>
        <p:txBody>
          <a:bodyPr/>
          <a:lstStyle/>
          <a:p>
            <a:fld id="{3623E4E9-A31E-4EE9-A1A6-6FB219C7F6F6}" type="slidenum">
              <a:rPr lang="en-US" smtClean="0"/>
              <a:t>‹#›</a:t>
            </a:fld>
            <a:endParaRPr lang="en-US"/>
          </a:p>
        </p:txBody>
      </p:sp>
    </p:spTree>
    <p:extLst>
      <p:ext uri="{BB962C8B-B14F-4D97-AF65-F5344CB8AC3E}">
        <p14:creationId xmlns:p14="http://schemas.microsoft.com/office/powerpoint/2010/main" val="19475510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2F455-7311-7F53-76F2-AEFC8531073E}"/>
              </a:ext>
            </a:extLst>
          </p:cNvPr>
          <p:cNvSpPr>
            <a:spLocks noGrp="1"/>
          </p:cNvSpPr>
          <p:nvPr>
            <p:ph type="title"/>
          </p:nvPr>
        </p:nvSpPr>
        <p:spPr>
          <a:xfrm>
            <a:off x="623888" y="1424782"/>
            <a:ext cx="7886700" cy="2377281"/>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D831826-C34E-0880-4B3E-C575112129C4}"/>
              </a:ext>
            </a:extLst>
          </p:cNvPr>
          <p:cNvSpPr>
            <a:spLocks noGrp="1"/>
          </p:cNvSpPr>
          <p:nvPr>
            <p:ph type="body" idx="1"/>
          </p:nvPr>
        </p:nvSpPr>
        <p:spPr>
          <a:xfrm>
            <a:off x="623888" y="3824553"/>
            <a:ext cx="7886700" cy="125015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13BA81-B517-718D-1174-935F94D6140F}"/>
              </a:ext>
            </a:extLst>
          </p:cNvPr>
          <p:cNvSpPr>
            <a:spLocks noGrp="1"/>
          </p:cNvSpPr>
          <p:nvPr>
            <p:ph type="dt" sz="half" idx="10"/>
          </p:nvPr>
        </p:nvSpPr>
        <p:spPr/>
        <p:txBody>
          <a:bodyPr/>
          <a:lstStyle/>
          <a:p>
            <a:fld id="{354EBC4B-5BE4-4858-880F-459396819B08}" type="datetimeFigureOut">
              <a:rPr lang="en-US" smtClean="0"/>
              <a:t>5/26/26</a:t>
            </a:fld>
            <a:endParaRPr lang="en-US"/>
          </a:p>
        </p:txBody>
      </p:sp>
      <p:sp>
        <p:nvSpPr>
          <p:cNvPr id="5" name="Footer Placeholder 4">
            <a:extLst>
              <a:ext uri="{FF2B5EF4-FFF2-40B4-BE49-F238E27FC236}">
                <a16:creationId xmlns:a16="http://schemas.microsoft.com/office/drawing/2014/main" id="{20AA0EBB-2AA8-2A25-06D2-358050EBD4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003F9C-7CF5-7E98-E988-45E9253ADC0D}"/>
              </a:ext>
            </a:extLst>
          </p:cNvPr>
          <p:cNvSpPr>
            <a:spLocks noGrp="1"/>
          </p:cNvSpPr>
          <p:nvPr>
            <p:ph type="sldNum" sz="quarter" idx="12"/>
          </p:nvPr>
        </p:nvSpPr>
        <p:spPr/>
        <p:txBody>
          <a:bodyPr/>
          <a:lstStyle/>
          <a:p>
            <a:fld id="{3623E4E9-A31E-4EE9-A1A6-6FB219C7F6F6}" type="slidenum">
              <a:rPr lang="en-US" smtClean="0"/>
              <a:t>‹#›</a:t>
            </a:fld>
            <a:endParaRPr lang="en-US"/>
          </a:p>
        </p:txBody>
      </p:sp>
    </p:spTree>
    <p:extLst>
      <p:ext uri="{BB962C8B-B14F-4D97-AF65-F5344CB8AC3E}">
        <p14:creationId xmlns:p14="http://schemas.microsoft.com/office/powerpoint/2010/main" val="21267000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FBC70-3DF6-BBDC-3808-D546C758EC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B43680-3682-D72E-2431-647B19E7190D}"/>
              </a:ext>
            </a:extLst>
          </p:cNvPr>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4E3D55-5880-79DE-C366-CAD3CAF66F59}"/>
              </a:ext>
            </a:extLst>
          </p:cNvPr>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A84CE6-121A-801B-DA98-8BB6646164EC}"/>
              </a:ext>
            </a:extLst>
          </p:cNvPr>
          <p:cNvSpPr>
            <a:spLocks noGrp="1"/>
          </p:cNvSpPr>
          <p:nvPr>
            <p:ph type="dt" sz="half" idx="10"/>
          </p:nvPr>
        </p:nvSpPr>
        <p:spPr/>
        <p:txBody>
          <a:bodyPr/>
          <a:lstStyle/>
          <a:p>
            <a:fld id="{354EBC4B-5BE4-4858-880F-459396819B08}" type="datetimeFigureOut">
              <a:rPr lang="en-US" smtClean="0"/>
              <a:t>5/26/26</a:t>
            </a:fld>
            <a:endParaRPr lang="en-US"/>
          </a:p>
        </p:txBody>
      </p:sp>
      <p:sp>
        <p:nvSpPr>
          <p:cNvPr id="6" name="Footer Placeholder 5">
            <a:extLst>
              <a:ext uri="{FF2B5EF4-FFF2-40B4-BE49-F238E27FC236}">
                <a16:creationId xmlns:a16="http://schemas.microsoft.com/office/drawing/2014/main" id="{EF10E716-8989-B4E3-2C61-CCD310D407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FDD2C2-7588-9BD7-86C5-A3593968C256}"/>
              </a:ext>
            </a:extLst>
          </p:cNvPr>
          <p:cNvSpPr>
            <a:spLocks noGrp="1"/>
          </p:cNvSpPr>
          <p:nvPr>
            <p:ph type="sldNum" sz="quarter" idx="12"/>
          </p:nvPr>
        </p:nvSpPr>
        <p:spPr/>
        <p:txBody>
          <a:bodyPr/>
          <a:lstStyle/>
          <a:p>
            <a:fld id="{3623E4E9-A31E-4EE9-A1A6-6FB219C7F6F6}" type="slidenum">
              <a:rPr lang="en-US" smtClean="0"/>
              <a:t>‹#›</a:t>
            </a:fld>
            <a:endParaRPr lang="en-US"/>
          </a:p>
        </p:txBody>
      </p:sp>
    </p:spTree>
    <p:extLst>
      <p:ext uri="{BB962C8B-B14F-4D97-AF65-F5344CB8AC3E}">
        <p14:creationId xmlns:p14="http://schemas.microsoft.com/office/powerpoint/2010/main" val="6305478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23E47-FF92-C636-B2A7-07948ACF640A}"/>
              </a:ext>
            </a:extLst>
          </p:cNvPr>
          <p:cNvSpPr>
            <a:spLocks noGrp="1"/>
          </p:cNvSpPr>
          <p:nvPr>
            <p:ph type="title"/>
          </p:nvPr>
        </p:nvSpPr>
        <p:spPr>
          <a:xfrm>
            <a:off x="629841" y="304271"/>
            <a:ext cx="7886700" cy="1104636"/>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C6ADD4-C607-CA11-0AA3-078BDF8919AA}"/>
              </a:ext>
            </a:extLst>
          </p:cNvPr>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9967D8F-2F90-659A-69E1-FF32CCCA05BF}"/>
              </a:ext>
            </a:extLst>
          </p:cNvPr>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056EED-CD4B-8F50-6B49-289BCE264507}"/>
              </a:ext>
            </a:extLst>
          </p:cNvPr>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32F8243-32F6-5C46-B101-1D6E78AA5ECC}"/>
              </a:ext>
            </a:extLst>
          </p:cNvPr>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D78485-38E9-46AC-5757-A6901101D3DD}"/>
              </a:ext>
            </a:extLst>
          </p:cNvPr>
          <p:cNvSpPr>
            <a:spLocks noGrp="1"/>
          </p:cNvSpPr>
          <p:nvPr>
            <p:ph type="dt" sz="half" idx="10"/>
          </p:nvPr>
        </p:nvSpPr>
        <p:spPr/>
        <p:txBody>
          <a:bodyPr/>
          <a:lstStyle/>
          <a:p>
            <a:fld id="{354EBC4B-5BE4-4858-880F-459396819B08}" type="datetimeFigureOut">
              <a:rPr lang="en-US" smtClean="0"/>
              <a:t>5/26/26</a:t>
            </a:fld>
            <a:endParaRPr lang="en-US"/>
          </a:p>
        </p:txBody>
      </p:sp>
      <p:sp>
        <p:nvSpPr>
          <p:cNvPr id="8" name="Footer Placeholder 7">
            <a:extLst>
              <a:ext uri="{FF2B5EF4-FFF2-40B4-BE49-F238E27FC236}">
                <a16:creationId xmlns:a16="http://schemas.microsoft.com/office/drawing/2014/main" id="{3846E567-28AA-921A-FEEA-31AB477399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E456C2-FCF2-DCF7-96EA-EBCA392F6439}"/>
              </a:ext>
            </a:extLst>
          </p:cNvPr>
          <p:cNvSpPr>
            <a:spLocks noGrp="1"/>
          </p:cNvSpPr>
          <p:nvPr>
            <p:ph type="sldNum" sz="quarter" idx="12"/>
          </p:nvPr>
        </p:nvSpPr>
        <p:spPr/>
        <p:txBody>
          <a:bodyPr/>
          <a:lstStyle/>
          <a:p>
            <a:fld id="{3623E4E9-A31E-4EE9-A1A6-6FB219C7F6F6}" type="slidenum">
              <a:rPr lang="en-US" smtClean="0"/>
              <a:t>‹#›</a:t>
            </a:fld>
            <a:endParaRPr lang="en-US"/>
          </a:p>
        </p:txBody>
      </p:sp>
    </p:spTree>
    <p:extLst>
      <p:ext uri="{BB962C8B-B14F-4D97-AF65-F5344CB8AC3E}">
        <p14:creationId xmlns:p14="http://schemas.microsoft.com/office/powerpoint/2010/main" val="12116754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73BC7-AAAF-12CD-1B83-528AE7C958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7D222A-6FE1-4BF7-6953-390547CC93FD}"/>
              </a:ext>
            </a:extLst>
          </p:cNvPr>
          <p:cNvSpPr>
            <a:spLocks noGrp="1"/>
          </p:cNvSpPr>
          <p:nvPr>
            <p:ph type="dt" sz="half" idx="10"/>
          </p:nvPr>
        </p:nvSpPr>
        <p:spPr/>
        <p:txBody>
          <a:bodyPr/>
          <a:lstStyle/>
          <a:p>
            <a:fld id="{354EBC4B-5BE4-4858-880F-459396819B08}" type="datetimeFigureOut">
              <a:rPr lang="en-US" smtClean="0"/>
              <a:t>5/26/26</a:t>
            </a:fld>
            <a:endParaRPr lang="en-US"/>
          </a:p>
        </p:txBody>
      </p:sp>
      <p:sp>
        <p:nvSpPr>
          <p:cNvPr id="4" name="Footer Placeholder 3">
            <a:extLst>
              <a:ext uri="{FF2B5EF4-FFF2-40B4-BE49-F238E27FC236}">
                <a16:creationId xmlns:a16="http://schemas.microsoft.com/office/drawing/2014/main" id="{14C72452-A67A-F096-8BBE-67CF0174AE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4182D2-4374-811D-6642-7A1F7331744C}"/>
              </a:ext>
            </a:extLst>
          </p:cNvPr>
          <p:cNvSpPr>
            <a:spLocks noGrp="1"/>
          </p:cNvSpPr>
          <p:nvPr>
            <p:ph type="sldNum" sz="quarter" idx="12"/>
          </p:nvPr>
        </p:nvSpPr>
        <p:spPr/>
        <p:txBody>
          <a:bodyPr/>
          <a:lstStyle/>
          <a:p>
            <a:fld id="{3623E4E9-A31E-4EE9-A1A6-6FB219C7F6F6}" type="slidenum">
              <a:rPr lang="en-US" smtClean="0"/>
              <a:t>‹#›</a:t>
            </a:fld>
            <a:endParaRPr lang="en-US"/>
          </a:p>
        </p:txBody>
      </p:sp>
    </p:spTree>
    <p:extLst>
      <p:ext uri="{BB962C8B-B14F-4D97-AF65-F5344CB8AC3E}">
        <p14:creationId xmlns:p14="http://schemas.microsoft.com/office/powerpoint/2010/main" val="540873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8BEAB1-674A-C8C5-F100-F045D35C43D8}"/>
              </a:ext>
            </a:extLst>
          </p:cNvPr>
          <p:cNvSpPr>
            <a:spLocks noGrp="1"/>
          </p:cNvSpPr>
          <p:nvPr>
            <p:ph type="dt" sz="half" idx="10"/>
          </p:nvPr>
        </p:nvSpPr>
        <p:spPr/>
        <p:txBody>
          <a:bodyPr/>
          <a:lstStyle/>
          <a:p>
            <a:fld id="{354EBC4B-5BE4-4858-880F-459396819B08}" type="datetimeFigureOut">
              <a:rPr lang="en-US" smtClean="0"/>
              <a:t>5/26/26</a:t>
            </a:fld>
            <a:endParaRPr lang="en-US"/>
          </a:p>
        </p:txBody>
      </p:sp>
      <p:sp>
        <p:nvSpPr>
          <p:cNvPr id="3" name="Footer Placeholder 2">
            <a:extLst>
              <a:ext uri="{FF2B5EF4-FFF2-40B4-BE49-F238E27FC236}">
                <a16:creationId xmlns:a16="http://schemas.microsoft.com/office/drawing/2014/main" id="{C471F572-6756-44D1-0EA0-E311A1E917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0E1F3D-DB45-4106-B29A-30C1BE9B89B8}"/>
              </a:ext>
            </a:extLst>
          </p:cNvPr>
          <p:cNvSpPr>
            <a:spLocks noGrp="1"/>
          </p:cNvSpPr>
          <p:nvPr>
            <p:ph type="sldNum" sz="quarter" idx="12"/>
          </p:nvPr>
        </p:nvSpPr>
        <p:spPr/>
        <p:txBody>
          <a:bodyPr/>
          <a:lstStyle/>
          <a:p>
            <a:fld id="{3623E4E9-A31E-4EE9-A1A6-6FB219C7F6F6}" type="slidenum">
              <a:rPr lang="en-US" smtClean="0"/>
              <a:t>‹#›</a:t>
            </a:fld>
            <a:endParaRPr lang="en-US"/>
          </a:p>
        </p:txBody>
      </p:sp>
    </p:spTree>
    <p:extLst>
      <p:ext uri="{BB962C8B-B14F-4D97-AF65-F5344CB8AC3E}">
        <p14:creationId xmlns:p14="http://schemas.microsoft.com/office/powerpoint/2010/main" val="24658264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B1378-51B7-25FE-68E5-1220E39011C2}"/>
              </a:ext>
            </a:extLst>
          </p:cNvPr>
          <p:cNvSpPr>
            <a:spLocks noGrp="1"/>
          </p:cNvSpPr>
          <p:nvPr>
            <p:ph type="title"/>
          </p:nvPr>
        </p:nvSpPr>
        <p:spPr>
          <a:xfrm>
            <a:off x="629841" y="381000"/>
            <a:ext cx="2949178" cy="13335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956EB1B-F8BD-9438-0A7F-530CA722D24E}"/>
              </a:ext>
            </a:extLst>
          </p:cNvPr>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3F6F60-C77F-E19A-5FDE-2316802AE350}"/>
              </a:ext>
            </a:extLst>
          </p:cNvPr>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F64B89E-6E37-D6CB-F1D1-A6254C0D70A5}"/>
              </a:ext>
            </a:extLst>
          </p:cNvPr>
          <p:cNvSpPr>
            <a:spLocks noGrp="1"/>
          </p:cNvSpPr>
          <p:nvPr>
            <p:ph type="dt" sz="half" idx="10"/>
          </p:nvPr>
        </p:nvSpPr>
        <p:spPr/>
        <p:txBody>
          <a:bodyPr/>
          <a:lstStyle/>
          <a:p>
            <a:fld id="{354EBC4B-5BE4-4858-880F-459396819B08}" type="datetimeFigureOut">
              <a:rPr lang="en-US" smtClean="0"/>
              <a:t>5/26/26</a:t>
            </a:fld>
            <a:endParaRPr lang="en-US"/>
          </a:p>
        </p:txBody>
      </p:sp>
      <p:sp>
        <p:nvSpPr>
          <p:cNvPr id="6" name="Footer Placeholder 5">
            <a:extLst>
              <a:ext uri="{FF2B5EF4-FFF2-40B4-BE49-F238E27FC236}">
                <a16:creationId xmlns:a16="http://schemas.microsoft.com/office/drawing/2014/main" id="{45A369D8-1B56-357D-3888-FEA2AA60E8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4BB722-3507-99B9-63CF-EA430AAB3EF1}"/>
              </a:ext>
            </a:extLst>
          </p:cNvPr>
          <p:cNvSpPr>
            <a:spLocks noGrp="1"/>
          </p:cNvSpPr>
          <p:nvPr>
            <p:ph type="sldNum" sz="quarter" idx="12"/>
          </p:nvPr>
        </p:nvSpPr>
        <p:spPr/>
        <p:txBody>
          <a:bodyPr/>
          <a:lstStyle/>
          <a:p>
            <a:fld id="{3623E4E9-A31E-4EE9-A1A6-6FB219C7F6F6}" type="slidenum">
              <a:rPr lang="en-US" smtClean="0"/>
              <a:t>‹#›</a:t>
            </a:fld>
            <a:endParaRPr lang="en-US"/>
          </a:p>
        </p:txBody>
      </p:sp>
    </p:spTree>
    <p:extLst>
      <p:ext uri="{BB962C8B-B14F-4D97-AF65-F5344CB8AC3E}">
        <p14:creationId xmlns:p14="http://schemas.microsoft.com/office/powerpoint/2010/main" val="2926533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45"/>
          <p:cNvSpPr txBox="1">
            <a:spLocks noGrp="1"/>
          </p:cNvSpPr>
          <p:nvPr>
            <p:ph type="title"/>
          </p:nvPr>
        </p:nvSpPr>
        <p:spPr>
          <a:xfrm>
            <a:off x="311700" y="2389833"/>
            <a:ext cx="8520600" cy="93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7" name="Google Shape;27;p45"/>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9B848-982E-2F1C-64BB-464EDDD51B82}"/>
              </a:ext>
            </a:extLst>
          </p:cNvPr>
          <p:cNvSpPr>
            <a:spLocks noGrp="1"/>
          </p:cNvSpPr>
          <p:nvPr>
            <p:ph type="title"/>
          </p:nvPr>
        </p:nvSpPr>
        <p:spPr>
          <a:xfrm>
            <a:off x="629841" y="381000"/>
            <a:ext cx="2949178" cy="13335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990AB5D-0E34-E266-D781-523BB1C23E41}"/>
              </a:ext>
            </a:extLst>
          </p:cNvPr>
          <p:cNvSpPr>
            <a:spLocks noGrp="1"/>
          </p:cNvSpPr>
          <p:nvPr>
            <p:ph type="pic" idx="1"/>
          </p:nvPr>
        </p:nvSpPr>
        <p:spPr>
          <a:xfrm>
            <a:off x="3887391" y="822855"/>
            <a:ext cx="4629150" cy="406135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E20FA8D-4068-7BBE-E9ED-239E97BDB3A1}"/>
              </a:ext>
            </a:extLst>
          </p:cNvPr>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7C952E9-C8CA-ADA9-80E4-DD44B483996C}"/>
              </a:ext>
            </a:extLst>
          </p:cNvPr>
          <p:cNvSpPr>
            <a:spLocks noGrp="1"/>
          </p:cNvSpPr>
          <p:nvPr>
            <p:ph type="dt" sz="half" idx="10"/>
          </p:nvPr>
        </p:nvSpPr>
        <p:spPr/>
        <p:txBody>
          <a:bodyPr/>
          <a:lstStyle/>
          <a:p>
            <a:fld id="{354EBC4B-5BE4-4858-880F-459396819B08}" type="datetimeFigureOut">
              <a:rPr lang="en-US" smtClean="0"/>
              <a:t>5/26/26</a:t>
            </a:fld>
            <a:endParaRPr lang="en-US"/>
          </a:p>
        </p:txBody>
      </p:sp>
      <p:sp>
        <p:nvSpPr>
          <p:cNvPr id="6" name="Footer Placeholder 5">
            <a:extLst>
              <a:ext uri="{FF2B5EF4-FFF2-40B4-BE49-F238E27FC236}">
                <a16:creationId xmlns:a16="http://schemas.microsoft.com/office/drawing/2014/main" id="{F1949F36-5FB4-2FD3-AE02-D00BF07BD2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897BA5-B473-82EA-D0ED-641A3B086B34}"/>
              </a:ext>
            </a:extLst>
          </p:cNvPr>
          <p:cNvSpPr>
            <a:spLocks noGrp="1"/>
          </p:cNvSpPr>
          <p:nvPr>
            <p:ph type="sldNum" sz="quarter" idx="12"/>
          </p:nvPr>
        </p:nvSpPr>
        <p:spPr/>
        <p:txBody>
          <a:bodyPr/>
          <a:lstStyle/>
          <a:p>
            <a:fld id="{3623E4E9-A31E-4EE9-A1A6-6FB219C7F6F6}" type="slidenum">
              <a:rPr lang="en-US" smtClean="0"/>
              <a:t>‹#›</a:t>
            </a:fld>
            <a:endParaRPr lang="en-US"/>
          </a:p>
        </p:txBody>
      </p:sp>
    </p:spTree>
    <p:extLst>
      <p:ext uri="{BB962C8B-B14F-4D97-AF65-F5344CB8AC3E}">
        <p14:creationId xmlns:p14="http://schemas.microsoft.com/office/powerpoint/2010/main" val="11283805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2B88C-8B4D-B223-F667-DCED1602A3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D51768-E329-ABAA-C376-8801E875D3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87AED9-ECB4-4208-F2BC-7604A6A010D1}"/>
              </a:ext>
            </a:extLst>
          </p:cNvPr>
          <p:cNvSpPr>
            <a:spLocks noGrp="1"/>
          </p:cNvSpPr>
          <p:nvPr>
            <p:ph type="dt" sz="half" idx="10"/>
          </p:nvPr>
        </p:nvSpPr>
        <p:spPr/>
        <p:txBody>
          <a:bodyPr/>
          <a:lstStyle/>
          <a:p>
            <a:fld id="{354EBC4B-5BE4-4858-880F-459396819B08}" type="datetimeFigureOut">
              <a:rPr lang="en-US" smtClean="0"/>
              <a:t>5/26/26</a:t>
            </a:fld>
            <a:endParaRPr lang="en-US"/>
          </a:p>
        </p:txBody>
      </p:sp>
      <p:sp>
        <p:nvSpPr>
          <p:cNvPr id="5" name="Footer Placeholder 4">
            <a:extLst>
              <a:ext uri="{FF2B5EF4-FFF2-40B4-BE49-F238E27FC236}">
                <a16:creationId xmlns:a16="http://schemas.microsoft.com/office/drawing/2014/main" id="{AEAC76B7-1675-072E-F0D2-E77A5CE6D7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221EBC-4F15-A363-79F0-EF8531A2BECA}"/>
              </a:ext>
            </a:extLst>
          </p:cNvPr>
          <p:cNvSpPr>
            <a:spLocks noGrp="1"/>
          </p:cNvSpPr>
          <p:nvPr>
            <p:ph type="sldNum" sz="quarter" idx="12"/>
          </p:nvPr>
        </p:nvSpPr>
        <p:spPr/>
        <p:txBody>
          <a:bodyPr/>
          <a:lstStyle/>
          <a:p>
            <a:fld id="{3623E4E9-A31E-4EE9-A1A6-6FB219C7F6F6}" type="slidenum">
              <a:rPr lang="en-US" smtClean="0"/>
              <a:t>‹#›</a:t>
            </a:fld>
            <a:endParaRPr lang="en-US"/>
          </a:p>
        </p:txBody>
      </p:sp>
    </p:spTree>
    <p:extLst>
      <p:ext uri="{BB962C8B-B14F-4D97-AF65-F5344CB8AC3E}">
        <p14:creationId xmlns:p14="http://schemas.microsoft.com/office/powerpoint/2010/main" val="5764935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CE2BD9-6942-5DF6-2DF5-92075772F121}"/>
              </a:ext>
            </a:extLst>
          </p:cNvPr>
          <p:cNvSpPr>
            <a:spLocks noGrp="1"/>
          </p:cNvSpPr>
          <p:nvPr>
            <p:ph type="title" orient="vert"/>
          </p:nvPr>
        </p:nvSpPr>
        <p:spPr>
          <a:xfrm>
            <a:off x="6543675" y="304271"/>
            <a:ext cx="1971675" cy="484319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CADD37-19BB-BF6F-2D24-D2A99068C5CD}"/>
              </a:ext>
            </a:extLst>
          </p:cNvPr>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7CE51B-F925-E0D1-2F25-1E8CC2F05477}"/>
              </a:ext>
            </a:extLst>
          </p:cNvPr>
          <p:cNvSpPr>
            <a:spLocks noGrp="1"/>
          </p:cNvSpPr>
          <p:nvPr>
            <p:ph type="dt" sz="half" idx="10"/>
          </p:nvPr>
        </p:nvSpPr>
        <p:spPr/>
        <p:txBody>
          <a:bodyPr/>
          <a:lstStyle/>
          <a:p>
            <a:fld id="{354EBC4B-5BE4-4858-880F-459396819B08}" type="datetimeFigureOut">
              <a:rPr lang="en-US" smtClean="0"/>
              <a:t>5/26/26</a:t>
            </a:fld>
            <a:endParaRPr lang="en-US"/>
          </a:p>
        </p:txBody>
      </p:sp>
      <p:sp>
        <p:nvSpPr>
          <p:cNvPr id="5" name="Footer Placeholder 4">
            <a:extLst>
              <a:ext uri="{FF2B5EF4-FFF2-40B4-BE49-F238E27FC236}">
                <a16:creationId xmlns:a16="http://schemas.microsoft.com/office/drawing/2014/main" id="{86849642-E5C9-5B55-FCAA-1D7F7D79D3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D2CB03-6304-7071-09CB-BBD60C3EE390}"/>
              </a:ext>
            </a:extLst>
          </p:cNvPr>
          <p:cNvSpPr>
            <a:spLocks noGrp="1"/>
          </p:cNvSpPr>
          <p:nvPr>
            <p:ph type="sldNum" sz="quarter" idx="12"/>
          </p:nvPr>
        </p:nvSpPr>
        <p:spPr/>
        <p:txBody>
          <a:bodyPr/>
          <a:lstStyle/>
          <a:p>
            <a:fld id="{3623E4E9-A31E-4EE9-A1A6-6FB219C7F6F6}" type="slidenum">
              <a:rPr lang="en-US" smtClean="0"/>
              <a:t>‹#›</a:t>
            </a:fld>
            <a:endParaRPr lang="en-US"/>
          </a:p>
        </p:txBody>
      </p:sp>
    </p:spTree>
    <p:extLst>
      <p:ext uri="{BB962C8B-B14F-4D97-AF65-F5344CB8AC3E}">
        <p14:creationId xmlns:p14="http://schemas.microsoft.com/office/powerpoint/2010/main" val="15303235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7"/>
          <p:cNvSpPr txBox="1">
            <a:spLocks noGrp="1"/>
          </p:cNvSpPr>
          <p:nvPr>
            <p:ph type="title"/>
          </p:nvPr>
        </p:nvSpPr>
        <p:spPr>
          <a:xfrm>
            <a:off x="311700" y="494472"/>
            <a:ext cx="8520600" cy="636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7"/>
          <p:cNvSpPr txBox="1">
            <a:spLocks noGrp="1"/>
          </p:cNvSpPr>
          <p:nvPr>
            <p:ph type="body" idx="1"/>
          </p:nvPr>
        </p:nvSpPr>
        <p:spPr>
          <a:xfrm>
            <a:off x="311700" y="1280528"/>
            <a:ext cx="8520600" cy="3795900"/>
          </a:xfrm>
          <a:prstGeom prst="rect">
            <a:avLst/>
          </a:prstGeom>
          <a:noFill/>
          <a:ln>
            <a:noFill/>
          </a:ln>
        </p:spPr>
        <p:txBody>
          <a:bodyPr spcFirstLastPara="1" wrap="square" lIns="91425" tIns="91425" rIns="91425" bIns="91425" anchor="t" anchorCtr="0">
            <a:noAutofit/>
          </a:bodyPr>
          <a:lstStyle>
            <a:lvl1pPr marL="411480" lvl="0" indent="-308610" algn="l">
              <a:lnSpc>
                <a:spcPct val="115000"/>
              </a:lnSpc>
              <a:spcBef>
                <a:spcPts val="0"/>
              </a:spcBef>
              <a:spcAft>
                <a:spcPts val="0"/>
              </a:spcAft>
              <a:buSzPts val="1800"/>
              <a:buChar char="●"/>
              <a:defRPr/>
            </a:lvl1pPr>
            <a:lvl2pPr marL="822960" lvl="1" indent="-285750" algn="l">
              <a:lnSpc>
                <a:spcPct val="115000"/>
              </a:lnSpc>
              <a:spcBef>
                <a:spcPts val="1440"/>
              </a:spcBef>
              <a:spcAft>
                <a:spcPts val="0"/>
              </a:spcAft>
              <a:buSzPts val="1400"/>
              <a:buChar char="○"/>
              <a:defRPr/>
            </a:lvl2pPr>
            <a:lvl3pPr marL="1234440" lvl="2" indent="-285750" algn="l">
              <a:lnSpc>
                <a:spcPct val="115000"/>
              </a:lnSpc>
              <a:spcBef>
                <a:spcPts val="1440"/>
              </a:spcBef>
              <a:spcAft>
                <a:spcPts val="0"/>
              </a:spcAft>
              <a:buSzPts val="1400"/>
              <a:buChar char="■"/>
              <a:defRPr/>
            </a:lvl3pPr>
            <a:lvl4pPr marL="1645920" lvl="3" indent="-285750" algn="l">
              <a:lnSpc>
                <a:spcPct val="115000"/>
              </a:lnSpc>
              <a:spcBef>
                <a:spcPts val="1440"/>
              </a:spcBef>
              <a:spcAft>
                <a:spcPts val="0"/>
              </a:spcAft>
              <a:buSzPts val="1400"/>
              <a:buChar char="●"/>
              <a:defRPr/>
            </a:lvl4pPr>
            <a:lvl5pPr marL="2057400" lvl="4" indent="-285750" algn="l">
              <a:lnSpc>
                <a:spcPct val="115000"/>
              </a:lnSpc>
              <a:spcBef>
                <a:spcPts val="1440"/>
              </a:spcBef>
              <a:spcAft>
                <a:spcPts val="0"/>
              </a:spcAft>
              <a:buSzPts val="1400"/>
              <a:buChar char="○"/>
              <a:defRPr/>
            </a:lvl5pPr>
            <a:lvl6pPr marL="2468880" lvl="5" indent="-285750" algn="l">
              <a:lnSpc>
                <a:spcPct val="115000"/>
              </a:lnSpc>
              <a:spcBef>
                <a:spcPts val="1440"/>
              </a:spcBef>
              <a:spcAft>
                <a:spcPts val="0"/>
              </a:spcAft>
              <a:buSzPts val="1400"/>
              <a:buChar char="■"/>
              <a:defRPr/>
            </a:lvl6pPr>
            <a:lvl7pPr marL="2880360" lvl="6" indent="-285750" algn="l">
              <a:lnSpc>
                <a:spcPct val="115000"/>
              </a:lnSpc>
              <a:spcBef>
                <a:spcPts val="1440"/>
              </a:spcBef>
              <a:spcAft>
                <a:spcPts val="0"/>
              </a:spcAft>
              <a:buSzPts val="1400"/>
              <a:buChar char="●"/>
              <a:defRPr/>
            </a:lvl7pPr>
            <a:lvl8pPr marL="3291840" lvl="7" indent="-285750" algn="l">
              <a:lnSpc>
                <a:spcPct val="115000"/>
              </a:lnSpc>
              <a:spcBef>
                <a:spcPts val="1440"/>
              </a:spcBef>
              <a:spcAft>
                <a:spcPts val="0"/>
              </a:spcAft>
              <a:buSzPts val="1400"/>
              <a:buChar char="○"/>
              <a:defRPr/>
            </a:lvl8pPr>
            <a:lvl9pPr marL="3703320" lvl="8" indent="-285750" algn="l">
              <a:lnSpc>
                <a:spcPct val="115000"/>
              </a:lnSpc>
              <a:spcBef>
                <a:spcPts val="1440"/>
              </a:spcBef>
              <a:spcAft>
                <a:spcPts val="1440"/>
              </a:spcAft>
              <a:buSzPts val="1400"/>
              <a:buChar char="■"/>
              <a:defRPr/>
            </a:lvl9pPr>
          </a:lstStyle>
          <a:p>
            <a:endParaRPr/>
          </a:p>
        </p:txBody>
      </p:sp>
      <p:sp>
        <p:nvSpPr>
          <p:cNvPr id="16" name="Google Shape;16;p37"/>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9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9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9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9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9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9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9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9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9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89494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46"/>
          <p:cNvSpPr txBox="1">
            <a:spLocks noGrp="1"/>
          </p:cNvSpPr>
          <p:nvPr>
            <p:ph type="title"/>
          </p:nvPr>
        </p:nvSpPr>
        <p:spPr>
          <a:xfrm>
            <a:off x="311700" y="494472"/>
            <a:ext cx="8520600" cy="636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46"/>
          <p:cNvSpPr txBox="1">
            <a:spLocks noGrp="1"/>
          </p:cNvSpPr>
          <p:nvPr>
            <p:ph type="body" idx="1"/>
          </p:nvPr>
        </p:nvSpPr>
        <p:spPr>
          <a:xfrm>
            <a:off x="311700" y="1280528"/>
            <a:ext cx="3999900" cy="37959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46"/>
          <p:cNvSpPr txBox="1">
            <a:spLocks noGrp="1"/>
          </p:cNvSpPr>
          <p:nvPr>
            <p:ph type="body" idx="2"/>
          </p:nvPr>
        </p:nvSpPr>
        <p:spPr>
          <a:xfrm>
            <a:off x="4832400" y="1280528"/>
            <a:ext cx="3999900" cy="37959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2" name="Google Shape;32;p46"/>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47"/>
          <p:cNvSpPr txBox="1">
            <a:spLocks noGrp="1"/>
          </p:cNvSpPr>
          <p:nvPr>
            <p:ph type="title"/>
          </p:nvPr>
        </p:nvSpPr>
        <p:spPr>
          <a:xfrm>
            <a:off x="311700" y="494472"/>
            <a:ext cx="8520600" cy="636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5" name="Google Shape;35;p47"/>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48"/>
          <p:cNvSpPr txBox="1">
            <a:spLocks noGrp="1"/>
          </p:cNvSpPr>
          <p:nvPr>
            <p:ph type="title"/>
          </p:nvPr>
        </p:nvSpPr>
        <p:spPr>
          <a:xfrm>
            <a:off x="311700" y="617333"/>
            <a:ext cx="2808000" cy="839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8" name="Google Shape;38;p48"/>
          <p:cNvSpPr txBox="1">
            <a:spLocks noGrp="1"/>
          </p:cNvSpPr>
          <p:nvPr>
            <p:ph type="body" idx="1"/>
          </p:nvPr>
        </p:nvSpPr>
        <p:spPr>
          <a:xfrm>
            <a:off x="311700" y="1544000"/>
            <a:ext cx="2808000" cy="35328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9" name="Google Shape;39;p48"/>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50"/>
          <p:cNvSpPr txBox="1">
            <a:spLocks noGrp="1"/>
          </p:cNvSpPr>
          <p:nvPr>
            <p:ph type="body" idx="1"/>
          </p:nvPr>
        </p:nvSpPr>
        <p:spPr>
          <a:xfrm>
            <a:off x="311700" y="4700639"/>
            <a:ext cx="5998800" cy="6723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5" name="Google Shape;45;p50"/>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51"/>
          <p:cNvSpPr txBox="1">
            <a:spLocks noGrp="1"/>
          </p:cNvSpPr>
          <p:nvPr>
            <p:ph type="title" hasCustomPrompt="1"/>
          </p:nvPr>
        </p:nvSpPr>
        <p:spPr>
          <a:xfrm>
            <a:off x="311700" y="1229028"/>
            <a:ext cx="8520600" cy="2181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51"/>
          <p:cNvSpPr txBox="1">
            <a:spLocks noGrp="1"/>
          </p:cNvSpPr>
          <p:nvPr>
            <p:ph type="body" idx="1"/>
          </p:nvPr>
        </p:nvSpPr>
        <p:spPr>
          <a:xfrm>
            <a:off x="311700" y="3502472"/>
            <a:ext cx="8520600" cy="14454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9" name="Google Shape;49;p51"/>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5"/>
          <p:cNvSpPr txBox="1">
            <a:spLocks noGrp="1"/>
          </p:cNvSpPr>
          <p:nvPr>
            <p:ph type="title"/>
          </p:nvPr>
        </p:nvSpPr>
        <p:spPr>
          <a:xfrm>
            <a:off x="311700" y="494472"/>
            <a:ext cx="8520600" cy="636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5"/>
          <p:cNvSpPr txBox="1">
            <a:spLocks noGrp="1"/>
          </p:cNvSpPr>
          <p:nvPr>
            <p:ph type="body" idx="1"/>
          </p:nvPr>
        </p:nvSpPr>
        <p:spPr>
          <a:xfrm>
            <a:off x="311700" y="1280528"/>
            <a:ext cx="8520600" cy="3795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35"/>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8" r:id="rId8"/>
    <p:sldLayoutId id="214748365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38"/>
          <p:cNvSpPr txBox="1">
            <a:spLocks noGrp="1"/>
          </p:cNvSpPr>
          <p:nvPr>
            <p:ph type="title"/>
          </p:nvPr>
        </p:nvSpPr>
        <p:spPr>
          <a:xfrm>
            <a:off x="628650" y="304271"/>
            <a:ext cx="7886700" cy="1104900"/>
          </a:xfrm>
          <a:prstGeom prst="rect">
            <a:avLst/>
          </a:prstGeom>
          <a:noFill/>
          <a:ln>
            <a:noFill/>
          </a:ln>
        </p:spPr>
        <p:txBody>
          <a:bodyPr spcFirstLastPara="1" wrap="square" lIns="71100" tIns="35550" rIns="71100" bIns="35550" anchor="ctr" anchorCtr="0">
            <a:noAutofit/>
          </a:bodyPr>
          <a:lstStyle>
            <a:lvl1pPr marR="0" lvl="0" algn="l" rtl="0">
              <a:lnSpc>
                <a:spcPct val="90000"/>
              </a:lnSpc>
              <a:spcBef>
                <a:spcPts val="0"/>
              </a:spcBef>
              <a:spcAft>
                <a:spcPts val="0"/>
              </a:spcAft>
              <a:buClr>
                <a:schemeClr val="dk1"/>
              </a:buClr>
              <a:buSzPts val="3400"/>
              <a:buFont typeface="Calibri"/>
              <a:buNone/>
              <a:defRPr sz="3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38"/>
          <p:cNvSpPr txBox="1">
            <a:spLocks noGrp="1"/>
          </p:cNvSpPr>
          <p:nvPr>
            <p:ph type="body" idx="1"/>
          </p:nvPr>
        </p:nvSpPr>
        <p:spPr>
          <a:xfrm>
            <a:off x="628650" y="1521354"/>
            <a:ext cx="7886700" cy="3626100"/>
          </a:xfrm>
          <a:prstGeom prst="rect">
            <a:avLst/>
          </a:prstGeom>
          <a:noFill/>
          <a:ln>
            <a:noFill/>
          </a:ln>
        </p:spPr>
        <p:txBody>
          <a:bodyPr spcFirstLastPara="1" wrap="square" lIns="71100" tIns="35550" rIns="71100" bIns="35550" anchor="t" anchorCtr="0">
            <a:noAutofit/>
          </a:bodyPr>
          <a:lstStyle>
            <a:lvl1pPr marL="457200" marR="0" lvl="0" indent="-368300" algn="l" rtl="0">
              <a:lnSpc>
                <a:spcPct val="90000"/>
              </a:lnSpc>
              <a:spcBef>
                <a:spcPts val="8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49250" algn="l" rtl="0">
              <a:lnSpc>
                <a:spcPct val="90000"/>
              </a:lnSpc>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38"/>
          <p:cNvSpPr txBox="1">
            <a:spLocks noGrp="1"/>
          </p:cNvSpPr>
          <p:nvPr>
            <p:ph type="dt" idx="10"/>
          </p:nvPr>
        </p:nvSpPr>
        <p:spPr>
          <a:xfrm>
            <a:off x="628650" y="5296958"/>
            <a:ext cx="2057400" cy="304200"/>
          </a:xfrm>
          <a:prstGeom prst="rect">
            <a:avLst/>
          </a:prstGeom>
          <a:noFill/>
          <a:ln>
            <a:noFill/>
          </a:ln>
        </p:spPr>
        <p:txBody>
          <a:bodyPr spcFirstLastPara="1" wrap="square" lIns="71100" tIns="35550" rIns="71100" bIns="35550"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38"/>
          <p:cNvSpPr txBox="1">
            <a:spLocks noGrp="1"/>
          </p:cNvSpPr>
          <p:nvPr>
            <p:ph type="ftr" idx="11"/>
          </p:nvPr>
        </p:nvSpPr>
        <p:spPr>
          <a:xfrm>
            <a:off x="3028950" y="5296958"/>
            <a:ext cx="3086100" cy="304200"/>
          </a:xfrm>
          <a:prstGeom prst="rect">
            <a:avLst/>
          </a:prstGeom>
          <a:noFill/>
          <a:ln>
            <a:noFill/>
          </a:ln>
        </p:spPr>
        <p:txBody>
          <a:bodyPr spcFirstLastPara="1" wrap="square" lIns="71100" tIns="35550" rIns="71100" bIns="35550"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38"/>
          <p:cNvSpPr txBox="1">
            <a:spLocks noGrp="1"/>
          </p:cNvSpPr>
          <p:nvPr>
            <p:ph type="sldNum" idx="12"/>
          </p:nvPr>
        </p:nvSpPr>
        <p:spPr>
          <a:xfrm>
            <a:off x="6457950" y="5296958"/>
            <a:ext cx="2057400" cy="304200"/>
          </a:xfrm>
          <a:prstGeom prst="rect">
            <a:avLst/>
          </a:prstGeom>
          <a:noFill/>
          <a:ln>
            <a:noFill/>
          </a:ln>
        </p:spPr>
        <p:txBody>
          <a:bodyPr spcFirstLastPara="1" wrap="square" lIns="71100" tIns="35550" rIns="71100" bIns="3555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28"/>
        <p:cNvGrpSpPr/>
        <p:nvPr/>
      </p:nvGrpSpPr>
      <p:grpSpPr>
        <a:xfrm>
          <a:off x="0" y="0"/>
          <a:ext cx="0" cy="0"/>
          <a:chOff x="0" y="0"/>
          <a:chExt cx="0" cy="0"/>
        </a:xfrm>
      </p:grpSpPr>
      <p:sp>
        <p:nvSpPr>
          <p:cNvPr id="129" name="Google Shape;129;p42"/>
          <p:cNvSpPr txBox="1">
            <a:spLocks noGrp="1"/>
          </p:cNvSpPr>
          <p:nvPr>
            <p:ph type="title"/>
          </p:nvPr>
        </p:nvSpPr>
        <p:spPr>
          <a:xfrm>
            <a:off x="311700" y="494472"/>
            <a:ext cx="8520600" cy="636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30" name="Google Shape;130;p42"/>
          <p:cNvSpPr txBox="1">
            <a:spLocks noGrp="1"/>
          </p:cNvSpPr>
          <p:nvPr>
            <p:ph type="body" idx="1"/>
          </p:nvPr>
        </p:nvSpPr>
        <p:spPr>
          <a:xfrm>
            <a:off x="311700" y="1280528"/>
            <a:ext cx="8520600" cy="3795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31" name="Google Shape;131;p42"/>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696012-7FA0-796E-BAA5-3A66E03CFC74}"/>
              </a:ext>
            </a:extLst>
          </p:cNvPr>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B15969-7B44-7AC3-BE31-54ED5023FFF5}"/>
              </a:ext>
            </a:extLst>
          </p:cNvPr>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96BFDD-9C6C-93BC-3C3C-23DDA6DDF0FB}"/>
              </a:ext>
            </a:extLst>
          </p:cNvPr>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82000"/>
                  </a:schemeClr>
                </a:solidFill>
              </a:defRPr>
            </a:lvl1pPr>
          </a:lstStyle>
          <a:p>
            <a:fld id="{354EBC4B-5BE4-4858-880F-459396819B08}" type="datetimeFigureOut">
              <a:rPr lang="en-US" smtClean="0"/>
              <a:t>5/26/26</a:t>
            </a:fld>
            <a:endParaRPr lang="en-US"/>
          </a:p>
        </p:txBody>
      </p:sp>
      <p:sp>
        <p:nvSpPr>
          <p:cNvPr id="5" name="Footer Placeholder 4">
            <a:extLst>
              <a:ext uri="{FF2B5EF4-FFF2-40B4-BE49-F238E27FC236}">
                <a16:creationId xmlns:a16="http://schemas.microsoft.com/office/drawing/2014/main" id="{49EE5FD8-FE20-DD2A-D807-428F0BD46804}"/>
              </a:ext>
            </a:extLst>
          </p:cNvPr>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E19EB6E-8595-E44D-377B-1A73E0BCF44C}"/>
              </a:ext>
            </a:extLst>
          </p:cNvPr>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82000"/>
                  </a:schemeClr>
                </a:solidFill>
              </a:defRPr>
            </a:lvl1pPr>
          </a:lstStyle>
          <a:p>
            <a:fld id="{3623E4E9-A31E-4EE9-A1A6-6FB219C7F6F6}" type="slidenum">
              <a:rPr lang="en-US" smtClean="0"/>
              <a:t>‹#›</a:t>
            </a:fld>
            <a:endParaRPr lang="en-US"/>
          </a:p>
        </p:txBody>
      </p:sp>
    </p:spTree>
    <p:extLst>
      <p:ext uri="{BB962C8B-B14F-4D97-AF65-F5344CB8AC3E}">
        <p14:creationId xmlns:p14="http://schemas.microsoft.com/office/powerpoint/2010/main" val="348007413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jschia@lsuhsc.edu" TargetMode="External"/><Relationship Id="rId3" Type="http://schemas.openxmlformats.org/officeDocument/2006/relationships/image" Target="../media/image1.png"/><Relationship Id="rId7"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orcid.org/0000-0002-1816-1019" TargetMode="External"/><Relationship Id="rId5" Type="http://schemas.openxmlformats.org/officeDocument/2006/relationships/hyperlink" Target="mailto:sduffy@lsuhsc.edu" TargetMode="External"/><Relationship Id="rId4" Type="http://schemas.openxmlformats.org/officeDocument/2006/relationships/image" Target="../media/image2.png"/><Relationship Id="rId9" Type="http://schemas.openxmlformats.org/officeDocument/2006/relationships/hyperlink" Target="https://orcid.org/0000-0002-9205-6145"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orcid.org/register" TargetMode="External"/><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grants.nih.gov/grants/guide/notice-files/NOT-OD-19-109.html" TargetMode="External"/><Relationship Id="rId2" Type="http://schemas.openxmlformats.org/officeDocument/2006/relationships/notesSlide" Target="../notesSlides/notesSlide25.xml"/><Relationship Id="rId1" Type="http://schemas.openxmlformats.org/officeDocument/2006/relationships/slideLayout" Target="../slideLayouts/slideLayout43.xml"/><Relationship Id="rId5" Type="http://schemas.openxmlformats.org/officeDocument/2006/relationships/hyperlink" Target="https://grants.nih.gov/grants/guide/notice-files/NOT-OD-24-163.html" TargetMode="External"/><Relationship Id="rId4" Type="http://schemas.openxmlformats.org/officeDocument/2006/relationships/hyperlink" Target="https://trumpwhitehouse.archives.gov/presidential-actions/presidential-memorandum-united-states-government-supported-research-development-national-security-policy/"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info.orcid.org/funders-orcid-policie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www.ncbi.nlm.nih.gov/account/" TargetMode="Externa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43.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hyperlink" Target="http://orcid.org/register" TargetMode="External"/><Relationship Id="rId2" Type="http://schemas.openxmlformats.org/officeDocument/2006/relationships/notesSlide" Target="../notesSlides/notesSlide35.xml"/><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8" Type="http://schemas.openxmlformats.org/officeDocument/2006/relationships/hyperlink" Target="https://lsuhsc.zoom.us/j/96487382467" TargetMode="External"/><Relationship Id="rId3" Type="http://schemas.openxmlformats.org/officeDocument/2006/relationships/image" Target="../media/image1.png"/><Relationship Id="rId7" Type="http://schemas.openxmlformats.org/officeDocument/2006/relationships/hyperlink" Target="https://ncbiinsights.ncbi.nlm.nih.gov/linking-an-orcid-account-to-sciencv/" TargetMode="External"/><Relationship Id="rId2" Type="http://schemas.openxmlformats.org/officeDocument/2006/relationships/notesSlide" Target="../notesSlides/notesSlide36.xml"/><Relationship Id="rId1" Type="http://schemas.openxmlformats.org/officeDocument/2006/relationships/slideLayout" Target="../slideLayouts/slideLayout38.xml"/><Relationship Id="rId6" Type="http://schemas.openxmlformats.org/officeDocument/2006/relationships/hyperlink" Target="https://www.era.nih.gov/erahelp/commons/PPF_Help/8_2_orcid.htm?TocPath=Personal%20Profile%20Module%20(PPF)%7C_____2" TargetMode="External"/><Relationship Id="rId5" Type="http://schemas.openxmlformats.org/officeDocument/2006/relationships/hyperlink" Target="https://orcid.org/" TargetMode="External"/><Relationship Id="rId10" Type="http://schemas.openxmlformats.org/officeDocument/2006/relationships/hyperlink" Target="https://forms.office.com/r/SUBVB2ygiX" TargetMode="External"/><Relationship Id="rId4" Type="http://schemas.openxmlformats.org/officeDocument/2006/relationships/hyperlink" Target="https://libguides.lsuhsc.edu/orcid/home" TargetMode="External"/><Relationship Id="rId9" Type="http://schemas.openxmlformats.org/officeDocument/2006/relationships/hyperlink" Target="mailto:reference@lsuhsc.edu"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mailto:jschia@lsuhsc.edu" TargetMode="External"/><Relationship Id="rId3" Type="http://schemas.openxmlformats.org/officeDocument/2006/relationships/image" Target="../media/image1.png"/><Relationship Id="rId7" Type="http://schemas.openxmlformats.org/officeDocument/2006/relationships/hyperlink" Target="mailto:sduffy@lsuhsc.edu"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vimeo.com/97150912" TargetMode="Externa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hyperlink" Target="https://orcid.org/0000-0001-5727-242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p1">
            <a:extLst>
              <a:ext uri="{C183D7F6-B498-43B3-948B-1728B52AA6E4}">
                <adec:decorative xmlns:adec="http://schemas.microsoft.com/office/drawing/2017/decorative" val="1"/>
              </a:ext>
            </a:extLst>
          </p:cNvPr>
          <p:cNvSpPr/>
          <p:nvPr/>
        </p:nvSpPr>
        <p:spPr>
          <a:xfrm>
            <a:off x="0" y="3282846"/>
            <a:ext cx="9144000" cy="2432154"/>
          </a:xfrm>
          <a:prstGeom prst="rect">
            <a:avLst/>
          </a:prstGeom>
          <a:solidFill>
            <a:srgbClr val="A6CE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8" name="Google Shape;178;p1"/>
          <p:cNvSpPr txBox="1">
            <a:spLocks noGrp="1"/>
          </p:cNvSpPr>
          <p:nvPr>
            <p:ph type="ctrTitle"/>
          </p:nvPr>
        </p:nvSpPr>
        <p:spPr>
          <a:xfrm>
            <a:off x="1627650" y="1723240"/>
            <a:ext cx="5888700" cy="836083"/>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dirty="0">
                <a:solidFill>
                  <a:schemeClr val="tx1"/>
                </a:solidFill>
              </a:rPr>
              <a:t>ORCID Made Easy</a:t>
            </a:r>
            <a:endParaRPr dirty="0">
              <a:solidFill>
                <a:schemeClr val="tx1"/>
              </a:solidFill>
            </a:endParaRPr>
          </a:p>
        </p:txBody>
      </p:sp>
      <p:sp>
        <p:nvSpPr>
          <p:cNvPr id="179" name="Google Shape;179;p1"/>
          <p:cNvSpPr txBox="1">
            <a:spLocks noGrp="1"/>
          </p:cNvSpPr>
          <p:nvPr>
            <p:ph type="subTitle" idx="1"/>
          </p:nvPr>
        </p:nvSpPr>
        <p:spPr>
          <a:xfrm>
            <a:off x="311700" y="2456767"/>
            <a:ext cx="8520600" cy="670834"/>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dirty="0">
                <a:solidFill>
                  <a:schemeClr val="tx1"/>
                </a:solidFill>
              </a:rPr>
              <a:t>Library Support for Your Research Profile</a:t>
            </a:r>
            <a:endParaRPr dirty="0">
              <a:solidFill>
                <a:schemeClr val="tx1"/>
              </a:solidFill>
            </a:endParaRPr>
          </a:p>
          <a:p>
            <a:pPr marL="0" lvl="0" indent="0" algn="ctr" rtl="0">
              <a:lnSpc>
                <a:spcPct val="100000"/>
              </a:lnSpc>
              <a:spcBef>
                <a:spcPts val="0"/>
              </a:spcBef>
              <a:spcAft>
                <a:spcPts val="0"/>
              </a:spcAft>
              <a:buSzPts val="2800"/>
              <a:buNone/>
            </a:pPr>
            <a:endParaRPr sz="2400" dirty="0">
              <a:solidFill>
                <a:schemeClr val="tx1"/>
              </a:solidFill>
            </a:endParaRPr>
          </a:p>
        </p:txBody>
      </p:sp>
      <p:pic>
        <p:nvPicPr>
          <p:cNvPr id="182" name="Google Shape;182;p1" descr="ORCID id logo"/>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48175" y="236105"/>
            <a:ext cx="1391925" cy="1391925"/>
          </a:xfrm>
          <a:prstGeom prst="rect">
            <a:avLst/>
          </a:prstGeom>
          <a:solidFill>
            <a:schemeClr val="lt2"/>
          </a:solidFill>
          <a:ln>
            <a:noFill/>
          </a:ln>
        </p:spPr>
      </p:pic>
      <p:pic>
        <p:nvPicPr>
          <p:cNvPr id="2" name="Picture 1">
            <a:extLst>
              <a:ext uri="{FF2B5EF4-FFF2-40B4-BE49-F238E27FC236}">
                <a16:creationId xmlns:a16="http://schemas.microsoft.com/office/drawing/2014/main" id="{A4EFEDED-4A26-91E0-A90C-8EB925F4F99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10070" y="167464"/>
            <a:ext cx="2311088" cy="941555"/>
          </a:xfrm>
          <a:prstGeom prst="rect">
            <a:avLst/>
          </a:prstGeom>
          <a:noFill/>
          <a:ln>
            <a:noFill/>
          </a:ln>
        </p:spPr>
      </p:pic>
      <p:grpSp>
        <p:nvGrpSpPr>
          <p:cNvPr id="6" name="Group 5" descr="Contact information for Sharon Duffy">
            <a:extLst>
              <a:ext uri="{FF2B5EF4-FFF2-40B4-BE49-F238E27FC236}">
                <a16:creationId xmlns:a16="http://schemas.microsoft.com/office/drawing/2014/main" id="{E21120CE-391B-6BC0-C4ED-F9F3FE7512FD}"/>
              </a:ext>
            </a:extLst>
          </p:cNvPr>
          <p:cNvGrpSpPr/>
          <p:nvPr/>
        </p:nvGrpSpPr>
        <p:grpSpPr>
          <a:xfrm>
            <a:off x="142298" y="3801854"/>
            <a:ext cx="3638125" cy="1723357"/>
            <a:chOff x="122842" y="3625032"/>
            <a:chExt cx="4381080" cy="1900182"/>
          </a:xfrm>
        </p:grpSpPr>
        <p:sp>
          <p:nvSpPr>
            <p:cNvPr id="3" name="Subtitle 2">
              <a:extLst>
                <a:ext uri="{FF2B5EF4-FFF2-40B4-BE49-F238E27FC236}">
                  <a16:creationId xmlns:a16="http://schemas.microsoft.com/office/drawing/2014/main" id="{EBFC1579-058E-0263-69CF-01E47029164B}"/>
                </a:ext>
              </a:extLst>
            </p:cNvPr>
            <p:cNvSpPr>
              <a:spLocks/>
            </p:cNvSpPr>
            <p:nvPr/>
          </p:nvSpPr>
          <p:spPr>
            <a:xfrm>
              <a:off x="122842" y="3625032"/>
              <a:ext cx="4381080" cy="1900182"/>
            </a:xfrm>
            <a:prstGeom prst="rect">
              <a:avLst/>
            </a:prstGeom>
            <a:solidFill>
              <a:schemeClr val="bg1"/>
            </a:solidFill>
            <a:ln>
              <a:solidFill>
                <a:schemeClr val="tx1"/>
              </a:solidFill>
            </a:ln>
          </p:spPr>
          <p:txBody>
            <a:bodyPr>
              <a:noAutofit/>
            </a:bodyPr>
            <a:lstStyle/>
            <a:p>
              <a:pPr defTabSz="292608">
                <a:spcAft>
                  <a:spcPts val="600"/>
                </a:spcAft>
              </a:pPr>
              <a:r>
                <a:rPr lang="en-US" sz="1800" kern="1200" dirty="0">
                  <a:latin typeface="+mn-lt"/>
                  <a:ea typeface="+mn-ea"/>
                  <a:cs typeface="+mn-cs"/>
                </a:rPr>
                <a:t>Sharon Duffy, MLIS</a:t>
              </a:r>
            </a:p>
            <a:p>
              <a:pPr defTabSz="292608">
                <a:spcAft>
                  <a:spcPts val="600"/>
                </a:spcAft>
              </a:pPr>
              <a:r>
                <a:rPr lang="en-US" kern="1200" dirty="0">
                  <a:latin typeface="+mn-lt"/>
                  <a:ea typeface="+mn-ea"/>
                  <a:cs typeface="+mn-cs"/>
                </a:rPr>
                <a:t>Research Services Librarian</a:t>
              </a:r>
            </a:p>
            <a:p>
              <a:pPr defTabSz="292608">
                <a:spcAft>
                  <a:spcPts val="600"/>
                </a:spcAft>
              </a:pPr>
              <a:r>
                <a:rPr lang="en-US" kern="1200" dirty="0">
                  <a:latin typeface="+mn-lt"/>
                  <a:ea typeface="+mn-ea"/>
                  <a:cs typeface="+mn-cs"/>
                </a:rPr>
                <a:t>School of Medicine Liaison</a:t>
              </a:r>
            </a:p>
            <a:p>
              <a:pPr defTabSz="292608">
                <a:spcAft>
                  <a:spcPts val="600"/>
                </a:spcAft>
              </a:pPr>
              <a:r>
                <a:rPr lang="en-US" kern="1200" dirty="0">
                  <a:solidFill>
                    <a:schemeClr val="tx1"/>
                  </a:solidFill>
                  <a:latin typeface="+mn-lt"/>
                  <a:ea typeface="+mn-ea"/>
                  <a:cs typeface="+mn-cs"/>
                  <a:hlinkClick r:id="rId5">
                    <a:extLst>
                      <a:ext uri="{A12FA001-AC4F-418D-AE19-62706E023703}">
                        <ahyp:hlinkClr xmlns:ahyp="http://schemas.microsoft.com/office/drawing/2018/hyperlinkcolor" val="tx"/>
                      </a:ext>
                    </a:extLst>
                  </a:hlinkClick>
                </a:rPr>
                <a:t>sduffy@lsuhsc.edu</a:t>
              </a:r>
              <a:endParaRPr lang="en-US" kern="1200" dirty="0">
                <a:solidFill>
                  <a:schemeClr val="tx1"/>
                </a:solidFill>
                <a:latin typeface="+mn-lt"/>
                <a:ea typeface="+mn-ea"/>
                <a:cs typeface="+mn-cs"/>
              </a:endParaRPr>
            </a:p>
            <a:p>
              <a:pPr defTabSz="292608">
                <a:spcAft>
                  <a:spcPts val="600"/>
                </a:spcAft>
              </a:pPr>
              <a:r>
                <a:rPr lang="en-US" dirty="0">
                  <a:solidFill>
                    <a:schemeClr val="tx1"/>
                  </a:solidFill>
                </a:rPr>
                <a:t>    </a:t>
              </a:r>
              <a:r>
                <a:rPr lang="en-US" dirty="0">
                  <a:solidFill>
                    <a:schemeClr val="tx1"/>
                  </a:solidFill>
                  <a:hlinkClick r:id="rId6">
                    <a:extLst>
                      <a:ext uri="{A12FA001-AC4F-418D-AE19-62706E023703}">
                        <ahyp:hlinkClr xmlns:ahyp="http://schemas.microsoft.com/office/drawing/2018/hyperlinkcolor" val="tx"/>
                      </a:ext>
                    </a:extLst>
                  </a:hlinkClick>
                </a:rPr>
                <a:t>https://orcid.org/0000-0002-1816-1019 </a:t>
              </a:r>
              <a:endParaRPr lang="en-US" sz="1800" dirty="0">
                <a:solidFill>
                  <a:schemeClr val="tx1"/>
                </a:solidFill>
              </a:endParaRPr>
            </a:p>
          </p:txBody>
        </p:sp>
        <p:pic>
          <p:nvPicPr>
            <p:cNvPr id="4" name="Picture 3">
              <a:extLst>
                <a:ext uri="{FF2B5EF4-FFF2-40B4-BE49-F238E27FC236}">
                  <a16:creationId xmlns:a16="http://schemas.microsoft.com/office/drawing/2014/main" id="{8FD9E222-39CC-4803-8EC3-C89B310939AB}"/>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97867" y="5069871"/>
              <a:ext cx="152400" cy="152400"/>
            </a:xfrm>
            <a:prstGeom prst="rect">
              <a:avLst/>
            </a:prstGeom>
          </p:spPr>
        </p:pic>
      </p:grpSp>
      <p:grpSp>
        <p:nvGrpSpPr>
          <p:cNvPr id="10" name="Group 9" descr="Contact information for Julie Schiavo">
            <a:extLst>
              <a:ext uri="{FF2B5EF4-FFF2-40B4-BE49-F238E27FC236}">
                <a16:creationId xmlns:a16="http://schemas.microsoft.com/office/drawing/2014/main" id="{C92F798C-622D-956C-D064-9CE0B734A4AE}"/>
              </a:ext>
            </a:extLst>
          </p:cNvPr>
          <p:cNvGrpSpPr/>
          <p:nvPr/>
        </p:nvGrpSpPr>
        <p:grpSpPr>
          <a:xfrm>
            <a:off x="4966511" y="3801855"/>
            <a:ext cx="3638125" cy="1723357"/>
            <a:chOff x="122842" y="3625032"/>
            <a:chExt cx="4381080" cy="1900182"/>
          </a:xfrm>
        </p:grpSpPr>
        <p:sp>
          <p:nvSpPr>
            <p:cNvPr id="11" name="Subtitle 2">
              <a:extLst>
                <a:ext uri="{FF2B5EF4-FFF2-40B4-BE49-F238E27FC236}">
                  <a16:creationId xmlns:a16="http://schemas.microsoft.com/office/drawing/2014/main" id="{9BDEA7A9-4BA1-16AA-4CB7-3DFBAA39B7AD}"/>
                </a:ext>
              </a:extLst>
            </p:cNvPr>
            <p:cNvSpPr>
              <a:spLocks/>
            </p:cNvSpPr>
            <p:nvPr/>
          </p:nvSpPr>
          <p:spPr>
            <a:xfrm>
              <a:off x="122842" y="3625032"/>
              <a:ext cx="4381080" cy="1900182"/>
            </a:xfrm>
            <a:prstGeom prst="rect">
              <a:avLst/>
            </a:prstGeom>
            <a:solidFill>
              <a:schemeClr val="bg1"/>
            </a:solidFill>
            <a:ln>
              <a:solidFill>
                <a:schemeClr val="tx1"/>
              </a:solidFill>
            </a:ln>
          </p:spPr>
          <p:txBody>
            <a:bodyPr>
              <a:noAutofit/>
            </a:bodyPr>
            <a:lstStyle/>
            <a:p>
              <a:pPr defTabSz="292608">
                <a:spcAft>
                  <a:spcPts val="600"/>
                </a:spcAft>
              </a:pPr>
              <a:r>
                <a:rPr lang="en-US" sz="1800" kern="1200" dirty="0">
                  <a:latin typeface="+mn-lt"/>
                  <a:ea typeface="+mn-ea"/>
                  <a:cs typeface="+mn-cs"/>
                </a:rPr>
                <a:t>Julie Schiavo, EdD, MLIS, AHIP</a:t>
              </a:r>
            </a:p>
            <a:p>
              <a:pPr defTabSz="292608">
                <a:spcAft>
                  <a:spcPts val="600"/>
                </a:spcAft>
              </a:pPr>
              <a:r>
                <a:rPr lang="en-US" kern="1200" dirty="0">
                  <a:latin typeface="+mn-lt"/>
                  <a:ea typeface="+mn-ea"/>
                  <a:cs typeface="+mn-cs"/>
                </a:rPr>
                <a:t>Assistant Director, Dental Services</a:t>
              </a:r>
            </a:p>
            <a:p>
              <a:pPr defTabSz="292608">
                <a:spcAft>
                  <a:spcPts val="600"/>
                </a:spcAft>
              </a:pPr>
              <a:r>
                <a:rPr lang="en-US" kern="1200" dirty="0">
                  <a:latin typeface="+mn-lt"/>
                  <a:ea typeface="+mn-ea"/>
                  <a:cs typeface="+mn-cs"/>
                </a:rPr>
                <a:t>School of Dentistry Liaison</a:t>
              </a:r>
            </a:p>
            <a:p>
              <a:pPr defTabSz="292608">
                <a:spcAft>
                  <a:spcPts val="600"/>
                </a:spcAft>
              </a:pPr>
              <a:r>
                <a:rPr lang="en-US" kern="1200" dirty="0">
                  <a:solidFill>
                    <a:schemeClr val="tx1"/>
                  </a:solidFill>
                  <a:latin typeface="+mn-lt"/>
                  <a:ea typeface="+mn-ea"/>
                  <a:cs typeface="+mn-cs"/>
                  <a:hlinkClick r:id="rId8">
                    <a:extLst>
                      <a:ext uri="{A12FA001-AC4F-418D-AE19-62706E023703}">
                        <ahyp:hlinkClr xmlns:ahyp="http://schemas.microsoft.com/office/drawing/2018/hyperlinkcolor" val="tx"/>
                      </a:ext>
                    </a:extLst>
                  </a:hlinkClick>
                </a:rPr>
                <a:t>jschia@lsuhsc.edu</a:t>
              </a:r>
              <a:endParaRPr lang="en-US" kern="1200" dirty="0">
                <a:solidFill>
                  <a:schemeClr val="tx1"/>
                </a:solidFill>
                <a:latin typeface="+mn-lt"/>
                <a:ea typeface="+mn-ea"/>
                <a:cs typeface="+mn-cs"/>
              </a:endParaRPr>
            </a:p>
            <a:p>
              <a:pPr defTabSz="292608">
                <a:spcAft>
                  <a:spcPts val="600"/>
                </a:spcAft>
              </a:pPr>
              <a:r>
                <a:rPr lang="en-US" dirty="0">
                  <a:solidFill>
                    <a:schemeClr val="tx1"/>
                  </a:solidFill>
                </a:rPr>
                <a:t>    </a:t>
              </a:r>
              <a:r>
                <a:rPr lang="en-US" dirty="0">
                  <a:solidFill>
                    <a:schemeClr val="tx1"/>
                  </a:solidFill>
                  <a:hlinkClick r:id="rId9">
                    <a:extLst>
                      <a:ext uri="{A12FA001-AC4F-418D-AE19-62706E023703}">
                        <ahyp:hlinkClr xmlns:ahyp="http://schemas.microsoft.com/office/drawing/2018/hyperlinkcolor" val="tx"/>
                      </a:ext>
                    </a:extLst>
                  </a:hlinkClick>
                </a:rPr>
                <a:t>https://orcid.org/0000-0002-9205-6145</a:t>
              </a:r>
              <a:endParaRPr lang="en-US" sz="1800" dirty="0">
                <a:solidFill>
                  <a:schemeClr val="tx1"/>
                </a:solidFill>
              </a:endParaRPr>
            </a:p>
          </p:txBody>
        </p:sp>
        <p:pic>
          <p:nvPicPr>
            <p:cNvPr id="12" name="Picture 11">
              <a:extLst>
                <a:ext uri="{FF2B5EF4-FFF2-40B4-BE49-F238E27FC236}">
                  <a16:creationId xmlns:a16="http://schemas.microsoft.com/office/drawing/2014/main" id="{97F9273C-DC25-276B-1126-C93FD3E23173}"/>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97867" y="5069871"/>
              <a:ext cx="152400" cy="152400"/>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a:extLst>
            <a:ext uri="{FF2B5EF4-FFF2-40B4-BE49-F238E27FC236}">
              <a16:creationId xmlns:a16="http://schemas.microsoft.com/office/drawing/2014/main" id="{97527F76-11FB-50E9-6BF9-2B75533A0782}"/>
            </a:ext>
          </a:extLst>
        </p:cNvPr>
        <p:cNvGrpSpPr/>
        <p:nvPr/>
      </p:nvGrpSpPr>
      <p:grpSpPr>
        <a:xfrm>
          <a:off x="0" y="0"/>
          <a:ext cx="0" cy="0"/>
          <a:chOff x="0" y="0"/>
          <a:chExt cx="0" cy="0"/>
        </a:xfrm>
      </p:grpSpPr>
      <p:sp>
        <p:nvSpPr>
          <p:cNvPr id="223" name="Google Shape;223;p6">
            <a:extLst>
              <a:ext uri="{FF2B5EF4-FFF2-40B4-BE49-F238E27FC236}">
                <a16:creationId xmlns:a16="http://schemas.microsoft.com/office/drawing/2014/main" id="{A489227C-56CA-3F10-5FE5-C7B309BFE46D}"/>
              </a:ext>
              <a:ext uri="{C183D7F6-B498-43B3-948B-1728B52AA6E4}">
                <adec:decorative xmlns:adec="http://schemas.microsoft.com/office/drawing/2017/decorative" val="1"/>
              </a:ext>
            </a:extLst>
          </p:cNvPr>
          <p:cNvSpPr/>
          <p:nvPr/>
        </p:nvSpPr>
        <p:spPr>
          <a:xfrm>
            <a:off x="0" y="0"/>
            <a:ext cx="9144000" cy="1000175"/>
          </a:xfrm>
          <a:prstGeom prst="rect">
            <a:avLst/>
          </a:prstGeom>
          <a:solidFill>
            <a:srgbClr val="A6CE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4" name="Google Shape;224;p6">
            <a:extLst>
              <a:ext uri="{FF2B5EF4-FFF2-40B4-BE49-F238E27FC236}">
                <a16:creationId xmlns:a16="http://schemas.microsoft.com/office/drawing/2014/main" id="{7CF37D9A-3CEC-1968-5FEC-6D43218A2D23}"/>
              </a:ext>
            </a:extLst>
          </p:cNvPr>
          <p:cNvSpPr txBox="1">
            <a:spLocks noGrp="1"/>
          </p:cNvSpPr>
          <p:nvPr>
            <p:ph type="title"/>
          </p:nvPr>
        </p:nvSpPr>
        <p:spPr>
          <a:xfrm>
            <a:off x="311700" y="181937"/>
            <a:ext cx="8520600" cy="636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solidFill>
                  <a:schemeClr val="lt1"/>
                </a:solidFill>
              </a:rPr>
              <a:t>ORCID iD Record &amp; Your Data</a:t>
            </a:r>
            <a:endParaRPr dirty="0">
              <a:solidFill>
                <a:schemeClr val="lt1"/>
              </a:solidFill>
            </a:endParaRPr>
          </a:p>
        </p:txBody>
      </p:sp>
      <p:pic>
        <p:nvPicPr>
          <p:cNvPr id="3" name="Picture 2" descr="Screenshot of Orcid profile page&#10;">
            <a:extLst>
              <a:ext uri="{FF2B5EF4-FFF2-40B4-BE49-F238E27FC236}">
                <a16:creationId xmlns:a16="http://schemas.microsoft.com/office/drawing/2014/main" id="{ABE609F8-AF31-F715-3DAF-66CDDA61399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52659" y="891791"/>
            <a:ext cx="8038682" cy="4823209"/>
          </a:xfrm>
          <a:prstGeom prst="rect">
            <a:avLst/>
          </a:prstGeom>
        </p:spPr>
      </p:pic>
    </p:spTree>
    <p:extLst>
      <p:ext uri="{BB962C8B-B14F-4D97-AF65-F5344CB8AC3E}">
        <p14:creationId xmlns:p14="http://schemas.microsoft.com/office/powerpoint/2010/main" val="3850326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4" name="Title 3">
            <a:extLst>
              <a:ext uri="{FF2B5EF4-FFF2-40B4-BE49-F238E27FC236}">
                <a16:creationId xmlns:a16="http://schemas.microsoft.com/office/drawing/2014/main" id="{2F4AF9D3-7B30-15B5-549E-6259A7C0DA3E}"/>
              </a:ext>
            </a:extLst>
          </p:cNvPr>
          <p:cNvSpPr txBox="1">
            <a:spLocks noGrp="1"/>
          </p:cNvSpPr>
          <p:nvPr>
            <p:ph type="title" idx="4294967295"/>
          </p:nvPr>
        </p:nvSpPr>
        <p:spPr>
          <a:xfrm>
            <a:off x="892234" y="995578"/>
            <a:ext cx="3679766"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chemeClr val="tx1"/>
                </a:solidFill>
                <a:effectLst/>
                <a:uLnTx/>
                <a:uFillTx/>
                <a:latin typeface="Arial"/>
                <a:ea typeface="Arial"/>
                <a:cs typeface="Arial"/>
                <a:sym typeface="Arial"/>
              </a:rPr>
              <a:t>To get an ORCID </a:t>
            </a:r>
            <a:r>
              <a:rPr kumimoji="0" lang="en-US" sz="2000" b="0" i="0" u="none" strike="noStrike" kern="0" cap="none" spc="0" normalizeH="0" baseline="0" noProof="0" dirty="0" err="1">
                <a:ln>
                  <a:noFill/>
                </a:ln>
                <a:solidFill>
                  <a:schemeClr val="tx1"/>
                </a:solidFill>
                <a:effectLst/>
                <a:uLnTx/>
                <a:uFillTx/>
                <a:latin typeface="Arial"/>
                <a:ea typeface="Arial"/>
                <a:cs typeface="Arial"/>
                <a:sym typeface="Arial"/>
              </a:rPr>
              <a:t>iD</a:t>
            </a:r>
            <a:r>
              <a:rPr kumimoji="0" lang="en-US" sz="2000" b="0" i="0" u="none" strike="noStrike" kern="0" cap="none" spc="0" normalizeH="0" baseline="0" noProof="0" dirty="0">
                <a:ln>
                  <a:noFill/>
                </a:ln>
                <a:solidFill>
                  <a:schemeClr val="tx1"/>
                </a:solidFill>
                <a:effectLst/>
                <a:uLnTx/>
                <a:uFillTx/>
                <a:latin typeface="Arial"/>
                <a:ea typeface="Arial"/>
                <a:cs typeface="Arial"/>
                <a:sym typeface="Arial"/>
              </a:rPr>
              <a:t>, go to:</a:t>
            </a:r>
          </a:p>
        </p:txBody>
      </p:sp>
      <p:sp>
        <p:nvSpPr>
          <p:cNvPr id="363" name="Google Shape;363;p20"/>
          <p:cNvSpPr txBox="1"/>
          <p:nvPr/>
        </p:nvSpPr>
        <p:spPr>
          <a:xfrm>
            <a:off x="647267" y="1395688"/>
            <a:ext cx="4169700" cy="884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0" i="0" u="sng" strike="noStrike" cap="none" dirty="0">
                <a:solidFill>
                  <a:srgbClr val="0000FF"/>
                </a:solidFill>
                <a:latin typeface="Arial"/>
                <a:ea typeface="Arial"/>
                <a:cs typeface="Arial"/>
                <a:sym typeface="Arial"/>
                <a:hlinkClick r:id="rId3">
                  <a:extLst>
                    <a:ext uri="{A12FA001-AC4F-418D-AE19-62706E023703}">
                      <ahyp:hlinkClr xmlns:ahyp="http://schemas.microsoft.com/office/drawing/2018/hyperlinkcolor" val="tx"/>
                    </a:ext>
                  </a:extLst>
                </a:hlinkClick>
              </a:rPr>
              <a:t>http://orcid.org/register</a:t>
            </a:r>
            <a:endParaRPr sz="1400" b="0" i="0" u="none" strike="noStrike" cap="none" dirty="0">
              <a:solidFill>
                <a:srgbClr val="000000"/>
              </a:solidFill>
              <a:latin typeface="Arial"/>
              <a:ea typeface="Arial"/>
              <a:cs typeface="Arial"/>
              <a:sym typeface="Arial"/>
            </a:endParaRPr>
          </a:p>
        </p:txBody>
      </p:sp>
      <p:pic>
        <p:nvPicPr>
          <p:cNvPr id="3" name="Picture 2" descr="Screenshot of Create an Orcid id page">
            <a:extLst>
              <a:ext uri="{FF2B5EF4-FFF2-40B4-BE49-F238E27FC236}">
                <a16:creationId xmlns:a16="http://schemas.microsoft.com/office/drawing/2014/main" id="{0BEC0C20-BC74-C71F-A16C-6C5D1EB1ADF1}"/>
              </a:ext>
            </a:extLst>
          </p:cNvPr>
          <p:cNvPicPr>
            <a:picLocks noChangeAspect="1"/>
          </p:cNvPicPr>
          <p:nvPr/>
        </p:nvPicPr>
        <p:blipFill>
          <a:blip r:embed="rId4" cstate="screen">
            <a:extLst>
              <a:ext uri="{28A0092B-C50C-407E-A947-70E740481C1C}">
                <a14:useLocalDpi xmlns:a14="http://schemas.microsoft.com/office/drawing/2010/main"/>
              </a:ext>
            </a:extLst>
          </a:blip>
          <a:srcRect t="5447" b="3830"/>
          <a:stretch>
            <a:fillRect/>
          </a:stretch>
        </p:blipFill>
        <p:spPr>
          <a:xfrm>
            <a:off x="5249450" y="377714"/>
            <a:ext cx="3264963" cy="5184844"/>
          </a:xfrm>
          <a:prstGeom prst="rect">
            <a:avLst/>
          </a:prstGeom>
          <a:ln>
            <a:solidFill>
              <a:schemeClr val="tx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78F7E-4EEA-EF9F-F07B-1C4D4ECFF9B9}"/>
            </a:ext>
          </a:extLst>
        </p:cNvPr>
        <p:cNvGrpSpPr/>
        <p:nvPr/>
      </p:nvGrpSpPr>
      <p:grpSpPr>
        <a:xfrm>
          <a:off x="0" y="0"/>
          <a:ext cx="0" cy="0"/>
          <a:chOff x="0" y="0"/>
          <a:chExt cx="0" cy="0"/>
        </a:xfrm>
      </p:grpSpPr>
      <p:sp>
        <p:nvSpPr>
          <p:cNvPr id="4" name="Google Shape;188;p2">
            <a:extLst>
              <a:ext uri="{FF2B5EF4-FFF2-40B4-BE49-F238E27FC236}">
                <a16:creationId xmlns:a16="http://schemas.microsoft.com/office/drawing/2014/main" id="{2E8075CD-BCA9-1770-8A43-5207DDEE4F4E}"/>
              </a:ext>
              <a:ext uri="{C183D7F6-B498-43B3-948B-1728B52AA6E4}">
                <adec:decorative xmlns:adec="http://schemas.microsoft.com/office/drawing/2017/decorative" val="1"/>
              </a:ext>
            </a:extLst>
          </p:cNvPr>
          <p:cNvSpPr/>
          <p:nvPr/>
        </p:nvSpPr>
        <p:spPr>
          <a:xfrm>
            <a:off x="0" y="2357412"/>
            <a:ext cx="9144000" cy="1000175"/>
          </a:xfrm>
          <a:prstGeom prst="rect">
            <a:avLst/>
          </a:prstGeom>
          <a:solidFill>
            <a:srgbClr val="A6CE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 name="Title 1">
            <a:extLst>
              <a:ext uri="{FF2B5EF4-FFF2-40B4-BE49-F238E27FC236}">
                <a16:creationId xmlns:a16="http://schemas.microsoft.com/office/drawing/2014/main" id="{467D5D43-08A4-0127-ECC4-CA394C56A209}"/>
              </a:ext>
            </a:extLst>
          </p:cNvPr>
          <p:cNvSpPr>
            <a:spLocks noGrp="1"/>
          </p:cNvSpPr>
          <p:nvPr>
            <p:ph type="title"/>
          </p:nvPr>
        </p:nvSpPr>
        <p:spPr>
          <a:xfrm>
            <a:off x="0" y="2389833"/>
            <a:ext cx="9144000" cy="935400"/>
          </a:xfrm>
        </p:spPr>
        <p:txBody>
          <a:bodyPr/>
          <a:lstStyle/>
          <a:p>
            <a:r>
              <a:rPr lang="en-US" dirty="0"/>
              <a:t>Customizing Your ORCID Profile</a:t>
            </a:r>
          </a:p>
        </p:txBody>
      </p:sp>
    </p:spTree>
    <p:extLst>
      <p:ext uri="{BB962C8B-B14F-4D97-AF65-F5344CB8AC3E}">
        <p14:creationId xmlns:p14="http://schemas.microsoft.com/office/powerpoint/2010/main" val="1489285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3">
            <a:extLst>
              <a:ext uri="{C183D7F6-B498-43B3-948B-1728B52AA6E4}">
                <adec:decorative xmlns:adec="http://schemas.microsoft.com/office/drawing/2017/decorative" val="1"/>
              </a:ext>
            </a:extLst>
          </p:cNvPr>
          <p:cNvSpPr/>
          <p:nvPr/>
        </p:nvSpPr>
        <p:spPr>
          <a:xfrm>
            <a:off x="0" y="0"/>
            <a:ext cx="9144000" cy="1000175"/>
          </a:xfrm>
          <a:prstGeom prst="rect">
            <a:avLst/>
          </a:prstGeom>
          <a:solidFill>
            <a:srgbClr val="A6CE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0" i="0" u="none" strike="noStrike" cap="none">
              <a:solidFill>
                <a:schemeClr val="lt1"/>
              </a:solidFill>
              <a:latin typeface="Arial"/>
              <a:ea typeface="Arial"/>
              <a:cs typeface="Arial"/>
              <a:sym typeface="Arial"/>
            </a:endParaRPr>
          </a:p>
        </p:txBody>
      </p:sp>
      <p:sp>
        <p:nvSpPr>
          <p:cNvPr id="384" name="Google Shape;384;p23"/>
          <p:cNvSpPr txBox="1">
            <a:spLocks noGrp="1"/>
          </p:cNvSpPr>
          <p:nvPr>
            <p:ph type="title"/>
          </p:nvPr>
        </p:nvSpPr>
        <p:spPr>
          <a:xfrm>
            <a:off x="311700" y="181937"/>
            <a:ext cx="8520600" cy="636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chemeClr val="lt1"/>
                </a:solidFill>
              </a:rPr>
              <a:t>Recommended ORCID record basics</a:t>
            </a:r>
            <a:endParaRPr>
              <a:solidFill>
                <a:schemeClr val="lt1"/>
              </a:solidFill>
            </a:endParaRPr>
          </a:p>
        </p:txBody>
      </p:sp>
      <p:sp>
        <p:nvSpPr>
          <p:cNvPr id="385" name="Google Shape;385;p23"/>
          <p:cNvSpPr txBox="1"/>
          <p:nvPr/>
        </p:nvSpPr>
        <p:spPr>
          <a:xfrm>
            <a:off x="447900" y="1625451"/>
            <a:ext cx="8573258" cy="3637800"/>
          </a:xfrm>
          <a:prstGeom prst="rect">
            <a:avLst/>
          </a:prstGeom>
          <a:noFill/>
          <a:ln>
            <a:noFill/>
          </a:ln>
        </p:spPr>
        <p:txBody>
          <a:bodyPr spcFirstLastPara="1" wrap="square" lIns="91425" tIns="91425" rIns="91425" bIns="91425" anchor="t" anchorCtr="0">
            <a:noAutofit/>
          </a:bodyPr>
          <a:lstStyle/>
          <a:p>
            <a:pPr marL="457200" marR="0" lvl="0" indent="-406400" algn="l" rtl="0">
              <a:lnSpc>
                <a:spcPct val="90000"/>
              </a:lnSpc>
              <a:spcBef>
                <a:spcPts val="0"/>
              </a:spcBef>
              <a:spcAft>
                <a:spcPts val="0"/>
              </a:spcAft>
              <a:buClr>
                <a:schemeClr val="dk1"/>
              </a:buClr>
              <a:buSzPts val="2800"/>
              <a:buFont typeface="Arial"/>
              <a:buChar char="●"/>
            </a:pPr>
            <a:r>
              <a:rPr lang="en" sz="2000" b="0" i="0" u="none" strike="noStrike" cap="none" dirty="0">
                <a:solidFill>
                  <a:schemeClr val="dk1"/>
                </a:solidFill>
                <a:latin typeface="Arial"/>
                <a:ea typeface="Arial"/>
                <a:cs typeface="Arial"/>
                <a:sym typeface="Arial"/>
              </a:rPr>
              <a:t>Name(s)</a:t>
            </a:r>
            <a:endParaRPr sz="2000" b="0" i="0" u="none" strike="noStrike" cap="none" dirty="0">
              <a:solidFill>
                <a:schemeClr val="dk1"/>
              </a:solidFill>
              <a:latin typeface="Arial"/>
              <a:ea typeface="Arial"/>
              <a:cs typeface="Arial"/>
              <a:sym typeface="Arial"/>
            </a:endParaRPr>
          </a:p>
          <a:p>
            <a:pPr marL="457200" marR="0" lvl="0" indent="-406400" algn="l" rtl="0">
              <a:lnSpc>
                <a:spcPct val="90000"/>
              </a:lnSpc>
              <a:spcBef>
                <a:spcPts val="0"/>
              </a:spcBef>
              <a:spcAft>
                <a:spcPts val="0"/>
              </a:spcAft>
              <a:buClr>
                <a:schemeClr val="dk1"/>
              </a:buClr>
              <a:buSzPts val="2800"/>
              <a:buFont typeface="Arial"/>
              <a:buChar char="●"/>
            </a:pPr>
            <a:r>
              <a:rPr lang="en" sz="2000" b="0" i="0" u="none" strike="noStrike" cap="none" dirty="0">
                <a:solidFill>
                  <a:schemeClr val="dk1"/>
                </a:solidFill>
                <a:latin typeface="Arial"/>
                <a:ea typeface="Arial"/>
                <a:cs typeface="Arial"/>
                <a:sym typeface="Arial"/>
              </a:rPr>
              <a:t>Most recent employer</a:t>
            </a:r>
            <a:endParaRPr sz="2000" b="0" i="0" u="none" strike="noStrike" cap="none" dirty="0">
              <a:solidFill>
                <a:schemeClr val="dk1"/>
              </a:solidFill>
              <a:latin typeface="Arial"/>
              <a:ea typeface="Arial"/>
              <a:cs typeface="Arial"/>
              <a:sym typeface="Arial"/>
            </a:endParaRPr>
          </a:p>
          <a:p>
            <a:pPr marL="457200" marR="0" lvl="0" indent="-406400" algn="l" rtl="0">
              <a:lnSpc>
                <a:spcPct val="90000"/>
              </a:lnSpc>
              <a:spcBef>
                <a:spcPts val="0"/>
              </a:spcBef>
              <a:spcAft>
                <a:spcPts val="0"/>
              </a:spcAft>
              <a:buClr>
                <a:schemeClr val="dk1"/>
              </a:buClr>
              <a:buSzPts val="2800"/>
              <a:buFont typeface="Arial"/>
              <a:buChar char="●"/>
            </a:pPr>
            <a:r>
              <a:rPr lang="en" sz="2000" b="0" i="0" u="none" strike="noStrike" cap="none" dirty="0">
                <a:solidFill>
                  <a:schemeClr val="dk1"/>
                </a:solidFill>
                <a:latin typeface="Arial"/>
                <a:ea typeface="Arial"/>
                <a:cs typeface="Arial"/>
                <a:sym typeface="Arial"/>
              </a:rPr>
              <a:t>Most recent education information</a:t>
            </a:r>
            <a:endParaRPr sz="2000" b="0" i="0" u="none" strike="noStrike" cap="none" dirty="0">
              <a:solidFill>
                <a:schemeClr val="dk1"/>
              </a:solidFill>
              <a:latin typeface="Arial"/>
              <a:ea typeface="Arial"/>
              <a:cs typeface="Arial"/>
              <a:sym typeface="Arial"/>
            </a:endParaRPr>
          </a:p>
          <a:p>
            <a:pPr marL="457200" marR="0" lvl="0" indent="-406400" algn="l" rtl="0">
              <a:lnSpc>
                <a:spcPct val="90000"/>
              </a:lnSpc>
              <a:spcBef>
                <a:spcPts val="0"/>
              </a:spcBef>
              <a:spcAft>
                <a:spcPts val="0"/>
              </a:spcAft>
              <a:buClr>
                <a:schemeClr val="dk1"/>
              </a:buClr>
              <a:buSzPts val="2800"/>
              <a:buFont typeface="Arial"/>
              <a:buChar char="●"/>
            </a:pPr>
            <a:r>
              <a:rPr lang="en" sz="2000" b="0" i="0" u="none" strike="noStrike" cap="none" dirty="0">
                <a:solidFill>
                  <a:schemeClr val="dk1"/>
                </a:solidFill>
                <a:latin typeface="Arial"/>
                <a:ea typeface="Arial"/>
                <a:cs typeface="Arial"/>
                <a:sym typeface="Arial"/>
              </a:rPr>
              <a:t>Most recent works</a:t>
            </a:r>
            <a:endParaRPr sz="20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800"/>
              <a:buFont typeface="Arial"/>
              <a:buNone/>
            </a:pPr>
            <a:endParaRPr sz="20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800"/>
              <a:buFont typeface="Arial"/>
              <a:buNone/>
            </a:pPr>
            <a:r>
              <a:rPr lang="en" sz="2400" b="1" i="0" u="none" strike="noStrike" cap="none" dirty="0">
                <a:solidFill>
                  <a:srgbClr val="A6CE39"/>
                </a:solidFill>
                <a:latin typeface="Arial"/>
                <a:ea typeface="Arial"/>
                <a:cs typeface="Arial"/>
                <a:sym typeface="Arial"/>
              </a:rPr>
              <a:t>Remember:</a:t>
            </a:r>
            <a:r>
              <a:rPr lang="en" sz="2400" b="1" i="0" u="none" strike="noStrike" cap="none" dirty="0">
                <a:solidFill>
                  <a:schemeClr val="dk1"/>
                </a:solidFill>
                <a:latin typeface="Arial"/>
                <a:ea typeface="Arial"/>
                <a:cs typeface="Arial"/>
                <a:sym typeface="Arial"/>
              </a:rPr>
              <a:t> </a:t>
            </a:r>
          </a:p>
          <a:p>
            <a:pPr marL="0" marR="0" lvl="0" indent="0" algn="l" rtl="0">
              <a:lnSpc>
                <a:spcPct val="90000"/>
              </a:lnSpc>
              <a:spcBef>
                <a:spcPts val="0"/>
              </a:spcBef>
              <a:spcAft>
                <a:spcPts val="0"/>
              </a:spcAft>
              <a:buClr>
                <a:srgbClr val="000000"/>
              </a:buClr>
              <a:buSzPts val="2800"/>
              <a:buFont typeface="Arial"/>
              <a:buNone/>
            </a:pPr>
            <a:r>
              <a:rPr lang="en" sz="2000" b="0" i="0" u="none" strike="noStrike" cap="none" dirty="0">
                <a:solidFill>
                  <a:schemeClr val="dk1"/>
                </a:solidFill>
                <a:latin typeface="Arial"/>
                <a:ea typeface="Arial"/>
                <a:cs typeface="Arial"/>
                <a:sym typeface="Arial"/>
              </a:rPr>
              <a:t>The more information in your ORCID record, the better it will work for you!</a:t>
            </a:r>
            <a:endParaRPr sz="20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800"/>
              <a:buFont typeface="Arial"/>
              <a:buNone/>
            </a:pPr>
            <a:endParaRPr sz="2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31">
            <a:extLst>
              <a:ext uri="{C183D7F6-B498-43B3-948B-1728B52AA6E4}">
                <adec:decorative xmlns:adec="http://schemas.microsoft.com/office/drawing/2017/decorative" val="1"/>
              </a:ext>
            </a:extLst>
          </p:cNvPr>
          <p:cNvSpPr/>
          <p:nvPr/>
        </p:nvSpPr>
        <p:spPr>
          <a:xfrm>
            <a:off x="0" y="0"/>
            <a:ext cx="9144000" cy="1000175"/>
          </a:xfrm>
          <a:prstGeom prst="rect">
            <a:avLst/>
          </a:prstGeom>
          <a:solidFill>
            <a:srgbClr val="A6CE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0" i="0" u="none" strike="noStrike" cap="none">
              <a:solidFill>
                <a:schemeClr val="lt1"/>
              </a:solidFill>
              <a:latin typeface="Arial"/>
              <a:ea typeface="Arial"/>
              <a:cs typeface="Arial"/>
              <a:sym typeface="Arial"/>
            </a:endParaRPr>
          </a:p>
        </p:txBody>
      </p:sp>
      <p:sp>
        <p:nvSpPr>
          <p:cNvPr id="451" name="Google Shape;451;p31"/>
          <p:cNvSpPr txBox="1">
            <a:spLocks noGrp="1"/>
          </p:cNvSpPr>
          <p:nvPr>
            <p:ph type="title"/>
          </p:nvPr>
        </p:nvSpPr>
        <p:spPr>
          <a:xfrm>
            <a:off x="311700" y="181937"/>
            <a:ext cx="8520600" cy="636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chemeClr val="lt1"/>
                </a:solidFill>
              </a:rPr>
              <a:t>Add affiliations to your ORCID iD record</a:t>
            </a:r>
            <a:endParaRPr>
              <a:solidFill>
                <a:schemeClr val="lt1"/>
              </a:solidFill>
            </a:endParaRPr>
          </a:p>
        </p:txBody>
      </p:sp>
      <p:sp>
        <p:nvSpPr>
          <p:cNvPr id="452" name="Google Shape;452;p31"/>
          <p:cNvSpPr txBox="1"/>
          <p:nvPr/>
        </p:nvSpPr>
        <p:spPr>
          <a:xfrm>
            <a:off x="122842" y="1069289"/>
            <a:ext cx="7620375" cy="1115336"/>
          </a:xfrm>
          <a:prstGeom prst="rect">
            <a:avLst/>
          </a:prstGeom>
          <a:solidFill>
            <a:schemeClr val="bg2">
              <a:lumMod val="20000"/>
              <a:lumOff val="80000"/>
            </a:schemeClr>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600" b="0" i="0" u="none" strike="noStrike" cap="none" dirty="0">
                <a:solidFill>
                  <a:srgbClr val="000000"/>
                </a:solidFill>
                <a:latin typeface="Arial"/>
                <a:ea typeface="Arial"/>
                <a:cs typeface="Arial"/>
                <a:sym typeface="Arial"/>
              </a:rPr>
              <a:t>Start typing, and use the drop-down whenever possible.</a:t>
            </a:r>
          </a:p>
          <a:p>
            <a:pPr marL="0" marR="0" lvl="0" indent="0" algn="l" rtl="0">
              <a:lnSpc>
                <a:spcPct val="100000"/>
              </a:lnSpc>
              <a:spcBef>
                <a:spcPts val="0"/>
              </a:spcBef>
              <a:spcAft>
                <a:spcPts val="0"/>
              </a:spcAft>
              <a:buClr>
                <a:srgbClr val="000000"/>
              </a:buClr>
              <a:buSzPts val="1800"/>
              <a:buFont typeface="Arial"/>
              <a:buNone/>
            </a:pPr>
            <a:endParaRPr lang="en"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600" dirty="0"/>
              <a:t>Type </a:t>
            </a:r>
            <a:r>
              <a:rPr lang="en" sz="1600" u="sng" dirty="0"/>
              <a:t>Louisiana State University Health Sciences Center </a:t>
            </a:r>
            <a:r>
              <a:rPr lang="en" sz="1600" dirty="0"/>
              <a:t>to locate our institution. We are NOT listed as LSU Health New Orleans.</a:t>
            </a:r>
            <a:endParaRPr sz="1600" b="0" i="0" u="none" strike="noStrike" cap="none" dirty="0">
              <a:solidFill>
                <a:srgbClr val="000000"/>
              </a:solidFill>
              <a:latin typeface="Arial"/>
              <a:ea typeface="Arial"/>
              <a:cs typeface="Arial"/>
              <a:sym typeface="Arial"/>
            </a:endParaRPr>
          </a:p>
        </p:txBody>
      </p:sp>
      <p:pic>
        <p:nvPicPr>
          <p:cNvPr id="5" name="Picture 4" descr="Screenshot of employment organization drop down menu after typing louisiana state universith health sciences center">
            <a:extLst>
              <a:ext uri="{FF2B5EF4-FFF2-40B4-BE49-F238E27FC236}">
                <a16:creationId xmlns:a16="http://schemas.microsoft.com/office/drawing/2014/main" id="{D6B95D75-F928-91B6-4666-9F7CC76BE9D2}"/>
              </a:ext>
            </a:extLst>
          </p:cNvPr>
          <p:cNvPicPr>
            <a:picLocks noChangeAspect="1"/>
          </p:cNvPicPr>
          <p:nvPr/>
        </p:nvPicPr>
        <p:blipFill>
          <a:blip r:embed="rId3" cstate="screen">
            <a:extLst>
              <a:ext uri="{28A0092B-C50C-407E-A947-70E740481C1C}">
                <a14:useLocalDpi xmlns:a14="http://schemas.microsoft.com/office/drawing/2010/main"/>
              </a:ext>
            </a:extLst>
          </a:blip>
          <a:srcRect b="4992"/>
          <a:stretch>
            <a:fillRect/>
          </a:stretch>
        </p:blipFill>
        <p:spPr>
          <a:xfrm>
            <a:off x="122842" y="2252570"/>
            <a:ext cx="4292882" cy="3462430"/>
          </a:xfrm>
          <a:prstGeom prst="rect">
            <a:avLst/>
          </a:prstGeom>
        </p:spPr>
      </p:pic>
      <p:pic>
        <p:nvPicPr>
          <p:cNvPr id="454" name="Google Shape;454;p31" descr="Screenshot of employment details page in orcid profile&#1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991298" y="2366563"/>
            <a:ext cx="3928551" cy="323444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4">
            <a:extLst>
              <a:ext uri="{C183D7F6-B498-43B3-948B-1728B52AA6E4}">
                <adec:decorative xmlns:adec="http://schemas.microsoft.com/office/drawing/2017/decorative" val="1"/>
              </a:ext>
            </a:extLst>
          </p:cNvPr>
          <p:cNvSpPr/>
          <p:nvPr/>
        </p:nvSpPr>
        <p:spPr>
          <a:xfrm>
            <a:off x="0" y="0"/>
            <a:ext cx="9144000" cy="1000175"/>
          </a:xfrm>
          <a:prstGeom prst="rect">
            <a:avLst/>
          </a:prstGeom>
          <a:solidFill>
            <a:srgbClr val="A6CE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0" i="0" u="none" strike="noStrike" cap="none">
              <a:solidFill>
                <a:schemeClr val="lt1"/>
              </a:solidFill>
              <a:latin typeface="Arial"/>
              <a:ea typeface="Arial"/>
              <a:cs typeface="Arial"/>
              <a:sym typeface="Arial"/>
            </a:endParaRPr>
          </a:p>
        </p:txBody>
      </p:sp>
      <p:sp>
        <p:nvSpPr>
          <p:cNvPr id="392" name="Google Shape;392;p24"/>
          <p:cNvSpPr txBox="1">
            <a:spLocks noGrp="1"/>
          </p:cNvSpPr>
          <p:nvPr>
            <p:ph type="title"/>
          </p:nvPr>
        </p:nvSpPr>
        <p:spPr>
          <a:xfrm>
            <a:off x="311700" y="181937"/>
            <a:ext cx="8520600" cy="636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chemeClr val="lt1"/>
                </a:solidFill>
              </a:rPr>
              <a:t>Add Works to your ORCID iD record</a:t>
            </a:r>
            <a:endParaRPr>
              <a:solidFill>
                <a:schemeClr val="lt1"/>
              </a:solidFill>
            </a:endParaRPr>
          </a:p>
        </p:txBody>
      </p:sp>
      <p:sp>
        <p:nvSpPr>
          <p:cNvPr id="393" name="Google Shape;393;p24"/>
          <p:cNvSpPr txBox="1"/>
          <p:nvPr/>
        </p:nvSpPr>
        <p:spPr>
          <a:xfrm>
            <a:off x="1996681" y="4834754"/>
            <a:ext cx="5796855" cy="565298"/>
          </a:xfrm>
          <a:prstGeom prst="rect">
            <a:avLst/>
          </a:prstGeom>
          <a:noFill/>
          <a:ln>
            <a:noFill/>
          </a:ln>
        </p:spPr>
        <p:txBody>
          <a:bodyPr spcFirstLastPara="1" wrap="square" lIns="91425" tIns="91425" rIns="91425" bIns="91425" anchor="t" anchorCtr="0">
            <a:noAutofit/>
          </a:bodyPr>
          <a:lstStyle/>
          <a:p>
            <a:pPr marL="38100" marR="0" lvl="0" algn="l" rtl="0">
              <a:lnSpc>
                <a:spcPct val="100000"/>
              </a:lnSpc>
              <a:spcBef>
                <a:spcPts val="0"/>
              </a:spcBef>
              <a:spcAft>
                <a:spcPts val="0"/>
              </a:spcAft>
              <a:buClr>
                <a:srgbClr val="000000"/>
              </a:buClr>
              <a:buSzPts val="3000"/>
            </a:pPr>
            <a:r>
              <a:rPr lang="en" sz="2000" b="0" i="0" u="none" strike="noStrike" cap="none" dirty="0">
                <a:solidFill>
                  <a:srgbClr val="000000"/>
                </a:solidFill>
                <a:latin typeface="Arial"/>
                <a:ea typeface="Arial"/>
                <a:cs typeface="Arial"/>
                <a:sym typeface="Arial"/>
              </a:rPr>
              <a:t>Save time by using </a:t>
            </a:r>
            <a:r>
              <a:rPr lang="en-US" sz="2000" b="0" i="0" u="none" strike="noStrike" cap="none" dirty="0">
                <a:solidFill>
                  <a:srgbClr val="000000"/>
                </a:solidFill>
                <a:latin typeface="Arial"/>
                <a:ea typeface="Arial"/>
                <a:cs typeface="Arial"/>
                <a:sym typeface="Arial"/>
              </a:rPr>
              <a:t>the Import tools!</a:t>
            </a:r>
            <a:endParaRPr sz="2000" b="0" i="0" u="none" strike="noStrike" cap="none" dirty="0">
              <a:solidFill>
                <a:srgbClr val="000000"/>
              </a:solidFill>
              <a:latin typeface="Arial"/>
              <a:ea typeface="Arial"/>
              <a:cs typeface="Arial"/>
              <a:sym typeface="Arial"/>
            </a:endParaRPr>
          </a:p>
        </p:txBody>
      </p:sp>
      <p:pic>
        <p:nvPicPr>
          <p:cNvPr id="394" name="Google Shape;394;p24" descr="Screenshot of Works portion of orcid profile"/>
          <p:cNvPicPr preferRelativeResize="0"/>
          <p:nvPr/>
        </p:nvPicPr>
        <p:blipFill rotWithShape="1">
          <a:blip r:embed="rId3">
            <a:alphaModFix/>
          </a:blip>
          <a:srcRect/>
          <a:stretch/>
        </p:blipFill>
        <p:spPr>
          <a:xfrm>
            <a:off x="1500363" y="1273744"/>
            <a:ext cx="6293173" cy="2178162"/>
          </a:xfrm>
          <a:prstGeom prst="rect">
            <a:avLst/>
          </a:prstGeom>
          <a:noFill/>
          <a:ln>
            <a:noFill/>
          </a:ln>
        </p:spPr>
      </p:pic>
      <p:pic>
        <p:nvPicPr>
          <p:cNvPr id="3" name="Picture 2" descr="Screenshot of menu for adding Works ">
            <a:extLst>
              <a:ext uri="{FF2B5EF4-FFF2-40B4-BE49-F238E27FC236}">
                <a16:creationId xmlns:a16="http://schemas.microsoft.com/office/drawing/2014/main" id="{650657EB-FEA7-BF68-F2FF-C6684BA5F210}"/>
              </a:ext>
            </a:extLst>
          </p:cNvPr>
          <p:cNvPicPr>
            <a:picLocks noChangeAspect="1"/>
          </p:cNvPicPr>
          <p:nvPr/>
        </p:nvPicPr>
        <p:blipFill>
          <a:blip r:embed="rId4"/>
          <a:stretch>
            <a:fillRect/>
          </a:stretch>
        </p:blipFill>
        <p:spPr>
          <a:xfrm>
            <a:off x="4572000" y="1639704"/>
            <a:ext cx="2974104" cy="2682672"/>
          </a:xfrm>
          <a:prstGeom prst="rect">
            <a:avLst/>
          </a:prstGeom>
          <a:ln>
            <a:solidFill>
              <a:schemeClr val="tx1"/>
            </a:solidFill>
          </a:ln>
        </p:spPr>
      </p:pic>
      <p:sp>
        <p:nvSpPr>
          <p:cNvPr id="4" name="Google Shape;319;p15">
            <a:extLst>
              <a:ext uri="{FF2B5EF4-FFF2-40B4-BE49-F238E27FC236}">
                <a16:creationId xmlns:a16="http://schemas.microsoft.com/office/drawing/2014/main" id="{9E8C4274-47B6-7530-46BB-6A6F85242F16}"/>
              </a:ext>
              <a:ext uri="{C183D7F6-B498-43B3-948B-1728B52AA6E4}">
                <adec:decorative xmlns:adec="http://schemas.microsoft.com/office/drawing/2017/decorative" val="1"/>
              </a:ext>
            </a:extLst>
          </p:cNvPr>
          <p:cNvSpPr/>
          <p:nvPr/>
        </p:nvSpPr>
        <p:spPr>
          <a:xfrm>
            <a:off x="6507804" y="1280777"/>
            <a:ext cx="729575" cy="450746"/>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 name="Straight Arrow Connector 1">
            <a:extLst>
              <a:ext uri="{FF2B5EF4-FFF2-40B4-BE49-F238E27FC236}">
                <a16:creationId xmlns:a16="http://schemas.microsoft.com/office/drawing/2014/main" id="{144EAAAE-EB8D-9C06-E8C6-A120E2370068}"/>
              </a:ext>
              <a:ext uri="{C183D7F6-B498-43B3-948B-1728B52AA6E4}">
                <adec:decorative xmlns:adec="http://schemas.microsoft.com/office/drawing/2017/decorative" val="1"/>
              </a:ext>
            </a:extLst>
          </p:cNvPr>
          <p:cNvCxnSpPr>
            <a:cxnSpLocks/>
          </p:cNvCxnSpPr>
          <p:nvPr/>
        </p:nvCxnSpPr>
        <p:spPr>
          <a:xfrm flipH="1">
            <a:off x="7476766" y="1941435"/>
            <a:ext cx="524588"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88E2879-FFFD-917D-A2EF-4E2C71B39D05}"/>
              </a:ext>
              <a:ext uri="{C183D7F6-B498-43B3-948B-1728B52AA6E4}">
                <adec:decorative xmlns:adec="http://schemas.microsoft.com/office/drawing/2017/decorative" val="1"/>
              </a:ext>
            </a:extLst>
          </p:cNvPr>
          <p:cNvCxnSpPr>
            <a:cxnSpLocks/>
          </p:cNvCxnSpPr>
          <p:nvPr/>
        </p:nvCxnSpPr>
        <p:spPr>
          <a:xfrm>
            <a:off x="4096231" y="1941435"/>
            <a:ext cx="550718"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0" name="Google Shape;240;p8"/>
          <p:cNvSpPr txBox="1">
            <a:spLocks noGrp="1"/>
          </p:cNvSpPr>
          <p:nvPr>
            <p:ph type="title"/>
          </p:nvPr>
        </p:nvSpPr>
        <p:spPr>
          <a:xfrm>
            <a:off x="311699" y="207250"/>
            <a:ext cx="8520600" cy="636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solidFill>
                  <a:schemeClr val="lt1"/>
                </a:solidFill>
              </a:rPr>
              <a:t>ORCID Visibility Settings – Entire Record</a:t>
            </a:r>
            <a:endParaRPr dirty="0">
              <a:solidFill>
                <a:schemeClr val="lt1"/>
              </a:solidFill>
            </a:endParaRPr>
          </a:p>
        </p:txBody>
      </p:sp>
      <p:sp>
        <p:nvSpPr>
          <p:cNvPr id="4" name="TextBox 3">
            <a:extLst>
              <a:ext uri="{FF2B5EF4-FFF2-40B4-BE49-F238E27FC236}">
                <a16:creationId xmlns:a16="http://schemas.microsoft.com/office/drawing/2014/main" id="{9A909C1A-B713-D736-ED4E-9C912DD8BABA}"/>
              </a:ext>
            </a:extLst>
          </p:cNvPr>
          <p:cNvSpPr txBox="1"/>
          <p:nvPr/>
        </p:nvSpPr>
        <p:spPr>
          <a:xfrm>
            <a:off x="3492226" y="1063446"/>
            <a:ext cx="2159541" cy="307777"/>
          </a:xfrm>
          <a:prstGeom prst="rect">
            <a:avLst/>
          </a:prstGeom>
          <a:noFill/>
        </p:spPr>
        <p:txBody>
          <a:bodyPr wrap="square" rtlCol="0">
            <a:spAutoFit/>
          </a:bodyPr>
          <a:lstStyle/>
          <a:p>
            <a:r>
              <a:rPr lang="en-US" dirty="0">
                <a:solidFill>
                  <a:schemeClr val="tx1"/>
                </a:solidFill>
              </a:rPr>
              <a:t>Settings for entire profile:</a:t>
            </a:r>
          </a:p>
        </p:txBody>
      </p:sp>
      <p:pic>
        <p:nvPicPr>
          <p:cNvPr id="3" name="Picture 2" descr="Screenshot of Account settings menu">
            <a:extLst>
              <a:ext uri="{FF2B5EF4-FFF2-40B4-BE49-F238E27FC236}">
                <a16:creationId xmlns:a16="http://schemas.microsoft.com/office/drawing/2014/main" id="{6883CA1E-ACAD-F5A3-8FCC-2F8350A96D0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035708" y="1440117"/>
            <a:ext cx="5072579" cy="4178635"/>
          </a:xfrm>
          <a:prstGeom prst="rect">
            <a:avLst/>
          </a:prstGeom>
          <a:ln>
            <a:solidFill>
              <a:schemeClr val="tx1"/>
            </a:solidFill>
          </a:ln>
        </p:spPr>
      </p:pic>
      <p:sp>
        <p:nvSpPr>
          <p:cNvPr id="239" name="Google Shape;239;p8">
            <a:extLst>
              <a:ext uri="{C183D7F6-B498-43B3-948B-1728B52AA6E4}">
                <adec:decorative xmlns:adec="http://schemas.microsoft.com/office/drawing/2017/decorative" val="1"/>
              </a:ext>
            </a:extLst>
          </p:cNvPr>
          <p:cNvSpPr/>
          <p:nvPr/>
        </p:nvSpPr>
        <p:spPr>
          <a:xfrm>
            <a:off x="0" y="-5622"/>
            <a:ext cx="9144000" cy="1000175"/>
          </a:xfrm>
          <a:prstGeom prst="rect">
            <a:avLst/>
          </a:prstGeom>
          <a:solidFill>
            <a:srgbClr val="A6CE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2" name="Google Shape;242;p8">
            <a:extLst>
              <a:ext uri="{C183D7F6-B498-43B3-948B-1728B52AA6E4}">
                <adec:decorative xmlns:adec="http://schemas.microsoft.com/office/drawing/2017/decorative" val="1"/>
              </a:ext>
            </a:extLst>
          </p:cNvPr>
          <p:cNvSpPr/>
          <p:nvPr/>
        </p:nvSpPr>
        <p:spPr>
          <a:xfrm>
            <a:off x="2110903" y="3482502"/>
            <a:ext cx="1381324" cy="476655"/>
          </a:xfrm>
          <a:prstGeom prst="rect">
            <a:avLst/>
          </a:prstGeom>
          <a:noFill/>
          <a:ln w="381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9" name="Google Shape;249;p9">
            <a:extLst>
              <a:ext uri="{C183D7F6-B498-43B3-948B-1728B52AA6E4}">
                <adec:decorative xmlns:adec="http://schemas.microsoft.com/office/drawing/2017/decorative" val="1"/>
              </a:ext>
            </a:extLst>
          </p:cNvPr>
          <p:cNvSpPr/>
          <p:nvPr/>
        </p:nvSpPr>
        <p:spPr>
          <a:xfrm>
            <a:off x="0" y="0"/>
            <a:ext cx="9144000" cy="1000175"/>
          </a:xfrm>
          <a:prstGeom prst="rect">
            <a:avLst/>
          </a:prstGeom>
          <a:solidFill>
            <a:srgbClr val="A6CE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0" name="Google Shape;250;p9"/>
          <p:cNvSpPr txBox="1">
            <a:spLocks noGrp="1"/>
          </p:cNvSpPr>
          <p:nvPr>
            <p:ph type="title"/>
          </p:nvPr>
        </p:nvSpPr>
        <p:spPr>
          <a:xfrm>
            <a:off x="251739" y="185238"/>
            <a:ext cx="8520600" cy="636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solidFill>
                  <a:schemeClr val="lt1"/>
                </a:solidFill>
              </a:rPr>
              <a:t>ORCID Visibility Settings – Individual Entries</a:t>
            </a:r>
            <a:endParaRPr dirty="0">
              <a:solidFill>
                <a:schemeClr val="lt1"/>
              </a:solidFill>
            </a:endParaRPr>
          </a:p>
        </p:txBody>
      </p:sp>
      <p:pic>
        <p:nvPicPr>
          <p:cNvPr id="248" name="Google Shape;248;p9" descr="Screenshot of orcid profile page showing visibility options"/>
          <p:cNvPicPr preferRelativeResize="0"/>
          <p:nvPr/>
        </p:nvPicPr>
        <p:blipFill>
          <a:blip r:embed="rId3">
            <a:alphaModFix/>
          </a:blip>
          <a:stretch>
            <a:fillRect/>
          </a:stretch>
        </p:blipFill>
        <p:spPr>
          <a:xfrm>
            <a:off x="650525" y="1632393"/>
            <a:ext cx="7842953" cy="3548956"/>
          </a:xfrm>
          <a:prstGeom prst="rect">
            <a:avLst/>
          </a:prstGeom>
          <a:noFill/>
          <a:ln>
            <a:noFill/>
          </a:ln>
        </p:spPr>
      </p:pic>
      <p:sp>
        <p:nvSpPr>
          <p:cNvPr id="252" name="Google Shape;252;p9">
            <a:extLst>
              <a:ext uri="{C183D7F6-B498-43B3-948B-1728B52AA6E4}">
                <adec:decorative xmlns:adec="http://schemas.microsoft.com/office/drawing/2017/decorative" val="1"/>
              </a:ext>
            </a:extLst>
          </p:cNvPr>
          <p:cNvSpPr/>
          <p:nvPr/>
        </p:nvSpPr>
        <p:spPr>
          <a:xfrm>
            <a:off x="6461875" y="4093500"/>
            <a:ext cx="1968900" cy="522900"/>
          </a:xfrm>
          <a:prstGeom prst="rect">
            <a:avLst/>
          </a:prstGeom>
          <a:noFill/>
          <a:ln w="381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1">
            <a:extLst>
              <a:ext uri="{C183D7F6-B498-43B3-948B-1728B52AA6E4}">
                <adec:decorative xmlns:adec="http://schemas.microsoft.com/office/drawing/2017/decorative" val="1"/>
              </a:ext>
            </a:extLst>
          </p:cNvPr>
          <p:cNvSpPr/>
          <p:nvPr/>
        </p:nvSpPr>
        <p:spPr>
          <a:xfrm>
            <a:off x="0" y="17252"/>
            <a:ext cx="9144000" cy="1000175"/>
          </a:xfrm>
          <a:prstGeom prst="rect">
            <a:avLst/>
          </a:prstGeom>
          <a:solidFill>
            <a:srgbClr val="A6CE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7" name="Google Shape;267;p11"/>
          <p:cNvSpPr txBox="1">
            <a:spLocks noGrp="1"/>
          </p:cNvSpPr>
          <p:nvPr>
            <p:ph type="title"/>
          </p:nvPr>
        </p:nvSpPr>
        <p:spPr>
          <a:xfrm>
            <a:off x="243600" y="179501"/>
            <a:ext cx="8520600" cy="636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solidFill>
                  <a:schemeClr val="lt1"/>
                </a:solidFill>
              </a:rPr>
              <a:t>Trusted Organizations</a:t>
            </a:r>
            <a:endParaRPr dirty="0">
              <a:solidFill>
                <a:schemeClr val="lt1"/>
              </a:solidFill>
            </a:endParaRPr>
          </a:p>
        </p:txBody>
      </p:sp>
      <p:sp>
        <p:nvSpPr>
          <p:cNvPr id="268" name="Google Shape;268;p11"/>
          <p:cNvSpPr txBox="1"/>
          <p:nvPr/>
        </p:nvSpPr>
        <p:spPr>
          <a:xfrm>
            <a:off x="253679" y="1502834"/>
            <a:ext cx="2968823" cy="1480131"/>
          </a:xfrm>
          <a:prstGeom prst="rect">
            <a:avLst/>
          </a:prstGeom>
          <a:noFill/>
          <a:ln>
            <a:noFill/>
          </a:ln>
        </p:spPr>
        <p:txBody>
          <a:bodyPr spcFirstLastPara="1" wrap="square" lIns="91425" tIns="91425" rIns="91425" bIns="91425" anchor="t" anchorCtr="0">
            <a:noAutofit/>
          </a:bodyPr>
          <a:lstStyle/>
          <a:p>
            <a:pPr marL="457200" marR="0" lvl="0" indent="-406400" algn="l" rtl="0">
              <a:lnSpc>
                <a:spcPct val="90000"/>
              </a:lnSpc>
              <a:spcBef>
                <a:spcPts val="0"/>
              </a:spcBef>
              <a:spcAft>
                <a:spcPts val="0"/>
              </a:spcAft>
              <a:buClr>
                <a:schemeClr val="dk1"/>
              </a:buClr>
              <a:buSzPts val="2800"/>
              <a:buFont typeface="Calibri"/>
              <a:buChar char="●"/>
            </a:pPr>
            <a:r>
              <a:rPr lang="en" sz="2800" b="0" i="0" u="none" strike="noStrike" cap="none">
                <a:solidFill>
                  <a:schemeClr val="dk1"/>
                </a:solidFill>
                <a:latin typeface="Calibri"/>
                <a:ea typeface="Calibri"/>
                <a:cs typeface="Calibri"/>
                <a:sym typeface="Calibri"/>
              </a:rPr>
              <a:t>Universities</a:t>
            </a:r>
            <a:endParaRPr sz="2800" b="0" i="0" u="none" strike="noStrike" cap="none">
              <a:solidFill>
                <a:schemeClr val="dk1"/>
              </a:solidFill>
              <a:latin typeface="Calibri"/>
              <a:ea typeface="Calibri"/>
              <a:cs typeface="Calibri"/>
              <a:sym typeface="Calibri"/>
            </a:endParaRPr>
          </a:p>
          <a:p>
            <a:pPr marL="457200" marR="0" lvl="0" indent="-406400" algn="l" rtl="0">
              <a:lnSpc>
                <a:spcPct val="90000"/>
              </a:lnSpc>
              <a:spcBef>
                <a:spcPts val="0"/>
              </a:spcBef>
              <a:spcAft>
                <a:spcPts val="0"/>
              </a:spcAft>
              <a:buClr>
                <a:schemeClr val="dk1"/>
              </a:buClr>
              <a:buSzPts val="2800"/>
              <a:buFont typeface="Calibri"/>
              <a:buChar char="●"/>
            </a:pPr>
            <a:r>
              <a:rPr lang="en" sz="2800" b="0" i="0" u="none" strike="noStrike" cap="none">
                <a:solidFill>
                  <a:schemeClr val="dk1"/>
                </a:solidFill>
                <a:latin typeface="Calibri"/>
                <a:ea typeface="Calibri"/>
                <a:cs typeface="Calibri"/>
                <a:sym typeface="Calibri"/>
              </a:rPr>
              <a:t>Publishers</a:t>
            </a:r>
            <a:endParaRPr sz="2800" b="0" i="0" u="none" strike="noStrike" cap="none">
              <a:solidFill>
                <a:schemeClr val="dk1"/>
              </a:solidFill>
              <a:latin typeface="Calibri"/>
              <a:ea typeface="Calibri"/>
              <a:cs typeface="Calibri"/>
              <a:sym typeface="Calibri"/>
            </a:endParaRPr>
          </a:p>
          <a:p>
            <a:pPr marL="457200" marR="0" lvl="0" indent="-406400" algn="l" rtl="0">
              <a:lnSpc>
                <a:spcPct val="90000"/>
              </a:lnSpc>
              <a:spcBef>
                <a:spcPts val="0"/>
              </a:spcBef>
              <a:spcAft>
                <a:spcPts val="0"/>
              </a:spcAft>
              <a:buClr>
                <a:schemeClr val="dk1"/>
              </a:buClr>
              <a:buSzPts val="2800"/>
              <a:buFont typeface="Calibri"/>
              <a:buChar char="●"/>
            </a:pPr>
            <a:r>
              <a:rPr lang="en" sz="2800" b="0" i="0" u="none" strike="noStrike" cap="none">
                <a:solidFill>
                  <a:schemeClr val="dk1"/>
                </a:solidFill>
                <a:latin typeface="Calibri"/>
                <a:ea typeface="Calibri"/>
                <a:cs typeface="Calibri"/>
                <a:sym typeface="Calibri"/>
              </a:rPr>
              <a:t>Grant funders</a:t>
            </a: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269" name="Google Shape;269;p11" descr="Picture of compute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328777" y="1553469"/>
            <a:ext cx="1086751" cy="799206"/>
          </a:xfrm>
          <a:prstGeom prst="rect">
            <a:avLst/>
          </a:prstGeom>
          <a:noFill/>
          <a:ln>
            <a:noFill/>
          </a:ln>
        </p:spPr>
      </p:pic>
      <p:sp>
        <p:nvSpPr>
          <p:cNvPr id="274" name="Google Shape;274;p11"/>
          <p:cNvSpPr txBox="1"/>
          <p:nvPr/>
        </p:nvSpPr>
        <p:spPr>
          <a:xfrm>
            <a:off x="3192150" y="2352675"/>
            <a:ext cx="3024300" cy="374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(ORCID-integrated system)</a:t>
            </a:r>
            <a:endParaRPr sz="1800" b="0" i="0" u="none" strike="noStrike" cap="none">
              <a:solidFill>
                <a:srgbClr val="000000"/>
              </a:solidFill>
              <a:latin typeface="Arial"/>
              <a:ea typeface="Arial"/>
              <a:cs typeface="Arial"/>
              <a:sym typeface="Arial"/>
            </a:endParaRPr>
          </a:p>
        </p:txBody>
      </p:sp>
      <p:sp>
        <p:nvSpPr>
          <p:cNvPr id="270" name="Google Shape;270;p11">
            <a:extLst>
              <a:ext uri="{C183D7F6-B498-43B3-948B-1728B52AA6E4}">
                <adec:decorative xmlns:adec="http://schemas.microsoft.com/office/drawing/2017/decorative" val="1"/>
              </a:ext>
            </a:extLst>
          </p:cNvPr>
          <p:cNvSpPr/>
          <p:nvPr/>
        </p:nvSpPr>
        <p:spPr>
          <a:xfrm>
            <a:off x="4415500" y="1765713"/>
            <a:ext cx="2224200" cy="374700"/>
          </a:xfrm>
          <a:prstGeom prst="leftRightArrow">
            <a:avLst>
              <a:gd name="adj1" fmla="val 50000"/>
              <a:gd name="adj2" fmla="val 50000"/>
            </a:avLst>
          </a:prstGeom>
          <a:solidFill>
            <a:srgbClr val="FF99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3" name="Google Shape;273;p11">
            <a:extLst>
              <a:ext uri="{C183D7F6-B498-43B3-948B-1728B52AA6E4}">
                <adec:decorative xmlns:adec="http://schemas.microsoft.com/office/drawing/2017/decorative" val="1"/>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104488" y="1529938"/>
            <a:ext cx="846225" cy="846225"/>
          </a:xfrm>
          <a:prstGeom prst="rect">
            <a:avLst/>
          </a:prstGeom>
          <a:noFill/>
          <a:ln>
            <a:noFill/>
          </a:ln>
        </p:spPr>
      </p:pic>
      <p:pic>
        <p:nvPicPr>
          <p:cNvPr id="271" name="Google Shape;271;p11" descr="Orcid id logo"/>
          <p:cNvPicPr preferRelativeResize="0"/>
          <p:nvPr/>
        </p:nvPicPr>
        <p:blipFill rotWithShape="1">
          <a:blip r:embed="rId5">
            <a:alphaModFix/>
          </a:blip>
          <a:srcRect/>
          <a:stretch/>
        </p:blipFill>
        <p:spPr>
          <a:xfrm>
            <a:off x="6639700" y="1529962"/>
            <a:ext cx="846225" cy="846225"/>
          </a:xfrm>
          <a:prstGeom prst="rect">
            <a:avLst/>
          </a:prstGeom>
          <a:noFill/>
          <a:ln>
            <a:noFill/>
          </a:ln>
        </p:spPr>
      </p:pic>
      <p:sp>
        <p:nvSpPr>
          <p:cNvPr id="275" name="Google Shape;275;p11"/>
          <p:cNvSpPr txBox="1"/>
          <p:nvPr/>
        </p:nvSpPr>
        <p:spPr>
          <a:xfrm>
            <a:off x="6690775" y="2352675"/>
            <a:ext cx="1881900" cy="374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(Your ORCID iD)</a:t>
            </a:r>
            <a:endParaRPr sz="1800" b="0" i="0" u="none" strike="noStrike" cap="none">
              <a:solidFill>
                <a:srgbClr val="000000"/>
              </a:solidFill>
              <a:latin typeface="Arial"/>
              <a:ea typeface="Arial"/>
              <a:cs typeface="Arial"/>
              <a:sym typeface="Arial"/>
            </a:endParaRPr>
          </a:p>
        </p:txBody>
      </p:sp>
      <p:pic>
        <p:nvPicPr>
          <p:cNvPr id="272" name="Google Shape;272;p11" descr="Icon picture of researche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485925" y="1410125"/>
            <a:ext cx="1086750" cy="1085850"/>
          </a:xfrm>
          <a:prstGeom prst="rect">
            <a:avLst/>
          </a:prstGeom>
          <a:noFill/>
          <a:ln>
            <a:noFill/>
          </a:ln>
        </p:spPr>
      </p:pic>
      <p:pic>
        <p:nvPicPr>
          <p:cNvPr id="277" name="Google Shape;277;p11" descr="Screenshot of education banner in orcid profile"/>
          <p:cNvPicPr preferRelativeResize="0"/>
          <p:nvPr/>
        </p:nvPicPr>
        <p:blipFill rotWithShape="1">
          <a:blip r:embed="rId7">
            <a:alphaModFix/>
          </a:blip>
          <a:srcRect/>
          <a:stretch/>
        </p:blipFill>
        <p:spPr>
          <a:xfrm>
            <a:off x="1416571" y="3238555"/>
            <a:ext cx="6433763" cy="548666"/>
          </a:xfrm>
          <a:prstGeom prst="rect">
            <a:avLst/>
          </a:prstGeom>
          <a:noFill/>
          <a:ln>
            <a:noFill/>
          </a:ln>
        </p:spPr>
      </p:pic>
      <p:pic>
        <p:nvPicPr>
          <p:cNvPr id="276" name="Google Shape;276;p11" descr="Screenshot of employment information"/>
          <p:cNvPicPr preferRelativeResize="0"/>
          <p:nvPr/>
        </p:nvPicPr>
        <p:blipFill rotWithShape="1">
          <a:blip r:embed="rId8">
            <a:alphaModFix/>
          </a:blip>
          <a:srcRect/>
          <a:stretch/>
        </p:blipFill>
        <p:spPr>
          <a:xfrm>
            <a:off x="850773" y="3903690"/>
            <a:ext cx="7572038" cy="1530020"/>
          </a:xfrm>
          <a:prstGeom prst="rect">
            <a:avLst/>
          </a:prstGeom>
          <a:noFill/>
          <a:ln>
            <a:noFill/>
          </a:ln>
        </p:spPr>
      </p:pic>
      <p:sp>
        <p:nvSpPr>
          <p:cNvPr id="278" name="Google Shape;278;p11">
            <a:extLst>
              <a:ext uri="{C183D7F6-B498-43B3-948B-1728B52AA6E4}">
                <adec:decorative xmlns:adec="http://schemas.microsoft.com/office/drawing/2017/decorative" val="1"/>
              </a:ext>
            </a:extLst>
          </p:cNvPr>
          <p:cNvSpPr/>
          <p:nvPr/>
        </p:nvSpPr>
        <p:spPr>
          <a:xfrm>
            <a:off x="955610" y="4885044"/>
            <a:ext cx="1442815" cy="466445"/>
          </a:xfrm>
          <a:prstGeom prst="rect">
            <a:avLst/>
          </a:prstGeom>
          <a:noFill/>
          <a:ln w="381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2">
          <a:extLst>
            <a:ext uri="{FF2B5EF4-FFF2-40B4-BE49-F238E27FC236}">
              <a16:creationId xmlns:a16="http://schemas.microsoft.com/office/drawing/2014/main" id="{658DF908-6831-2878-530E-3C0A4EC129B4}"/>
            </a:ext>
          </a:extLst>
        </p:cNvPr>
        <p:cNvGrpSpPr/>
        <p:nvPr/>
      </p:nvGrpSpPr>
      <p:grpSpPr>
        <a:xfrm>
          <a:off x="0" y="0"/>
          <a:ext cx="0" cy="0"/>
          <a:chOff x="0" y="0"/>
          <a:chExt cx="0" cy="0"/>
        </a:xfrm>
      </p:grpSpPr>
      <p:sp>
        <p:nvSpPr>
          <p:cNvPr id="293" name="Google Shape;293;p13">
            <a:extLst>
              <a:ext uri="{FF2B5EF4-FFF2-40B4-BE49-F238E27FC236}">
                <a16:creationId xmlns:a16="http://schemas.microsoft.com/office/drawing/2014/main" id="{F148C9AB-88CE-FFBF-55D6-3C1FF5A7BC5A}"/>
              </a:ext>
              <a:ext uri="{C183D7F6-B498-43B3-948B-1728B52AA6E4}">
                <adec:decorative xmlns:adec="http://schemas.microsoft.com/office/drawing/2017/decorative" val="1"/>
              </a:ext>
            </a:extLst>
          </p:cNvPr>
          <p:cNvSpPr/>
          <p:nvPr/>
        </p:nvSpPr>
        <p:spPr>
          <a:xfrm>
            <a:off x="0" y="0"/>
            <a:ext cx="9144000" cy="1000175"/>
          </a:xfrm>
          <a:prstGeom prst="rect">
            <a:avLst/>
          </a:prstGeom>
          <a:solidFill>
            <a:srgbClr val="A6CE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4" name="Google Shape;294;p13">
            <a:extLst>
              <a:ext uri="{FF2B5EF4-FFF2-40B4-BE49-F238E27FC236}">
                <a16:creationId xmlns:a16="http://schemas.microsoft.com/office/drawing/2014/main" id="{18D23BD8-87B3-B901-D1B2-6E6FA81319E1}"/>
              </a:ext>
            </a:extLst>
          </p:cNvPr>
          <p:cNvSpPr txBox="1">
            <a:spLocks noGrp="1"/>
          </p:cNvSpPr>
          <p:nvPr>
            <p:ph type="title"/>
          </p:nvPr>
        </p:nvSpPr>
        <p:spPr>
          <a:xfrm>
            <a:off x="243450" y="249014"/>
            <a:ext cx="7886700" cy="500984"/>
          </a:xfrm>
          <a:prstGeom prst="rect">
            <a:avLst/>
          </a:prstGeom>
          <a:noFill/>
          <a:ln>
            <a:noFill/>
          </a:ln>
        </p:spPr>
        <p:txBody>
          <a:bodyPr spcFirstLastPara="1" wrap="square" lIns="71100" tIns="35550" rIns="71100" bIns="35550" anchor="ctr" anchorCtr="0">
            <a:noAutofit/>
          </a:bodyPr>
          <a:lstStyle/>
          <a:p>
            <a:pPr marL="0" lvl="0" indent="0" algn="l" rtl="0">
              <a:lnSpc>
                <a:spcPct val="90000"/>
              </a:lnSpc>
              <a:spcBef>
                <a:spcPts val="0"/>
              </a:spcBef>
              <a:spcAft>
                <a:spcPts val="0"/>
              </a:spcAft>
              <a:buSzPts val="1400"/>
              <a:buNone/>
            </a:pPr>
            <a:r>
              <a:rPr lang="en" sz="2800" dirty="0">
                <a:solidFill>
                  <a:schemeClr val="lt1"/>
                </a:solidFill>
                <a:latin typeface="Arial"/>
                <a:ea typeface="Arial"/>
                <a:cs typeface="Arial"/>
                <a:sym typeface="Arial"/>
              </a:rPr>
              <a:t>Recommended Trusted Organizations</a:t>
            </a:r>
            <a:endParaRPr sz="2800" dirty="0">
              <a:solidFill>
                <a:schemeClr val="lt1"/>
              </a:solidFill>
              <a:latin typeface="Arial"/>
              <a:ea typeface="Arial"/>
              <a:cs typeface="Arial"/>
              <a:sym typeface="Arial"/>
            </a:endParaRPr>
          </a:p>
        </p:txBody>
      </p:sp>
      <p:pic>
        <p:nvPicPr>
          <p:cNvPr id="22" name="Picture 21" descr="Scopus logo">
            <a:extLst>
              <a:ext uri="{FF2B5EF4-FFF2-40B4-BE49-F238E27FC236}">
                <a16:creationId xmlns:a16="http://schemas.microsoft.com/office/drawing/2014/main" id="{FDFF165E-8965-8C7F-82B2-9B3836131D48}"/>
              </a:ext>
            </a:extLst>
          </p:cNvPr>
          <p:cNvPicPr>
            <a:picLocks noChangeAspect="1"/>
          </p:cNvPicPr>
          <p:nvPr/>
        </p:nvPicPr>
        <p:blipFill>
          <a:blip r:embed="rId3"/>
          <a:stretch>
            <a:fillRect/>
          </a:stretch>
        </p:blipFill>
        <p:spPr>
          <a:xfrm>
            <a:off x="1133789" y="1304027"/>
            <a:ext cx="1857375" cy="828675"/>
          </a:xfrm>
          <a:prstGeom prst="rect">
            <a:avLst/>
          </a:prstGeom>
        </p:spPr>
      </p:pic>
      <p:pic>
        <p:nvPicPr>
          <p:cNvPr id="24" name="Graphic 23" descr="Crossref logo">
            <a:extLst>
              <a:ext uri="{FF2B5EF4-FFF2-40B4-BE49-F238E27FC236}">
                <a16:creationId xmlns:a16="http://schemas.microsoft.com/office/drawing/2014/main" id="{A953280D-8194-0943-8558-70B334FD8D4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445167" y="1115423"/>
            <a:ext cx="1565044" cy="1017279"/>
          </a:xfrm>
          <a:prstGeom prst="rect">
            <a:avLst/>
          </a:prstGeom>
        </p:spPr>
      </p:pic>
      <p:pic>
        <p:nvPicPr>
          <p:cNvPr id="3" name="Picture 2" descr="Datacite logo">
            <a:extLst>
              <a:ext uri="{FF2B5EF4-FFF2-40B4-BE49-F238E27FC236}">
                <a16:creationId xmlns:a16="http://schemas.microsoft.com/office/drawing/2014/main" id="{E317C102-C4B0-69AD-B677-D85CAD3080DB}"/>
              </a:ext>
            </a:extLst>
          </p:cNvPr>
          <p:cNvPicPr>
            <a:picLocks noChangeAspect="1"/>
          </p:cNvPicPr>
          <p:nvPr/>
        </p:nvPicPr>
        <p:blipFill>
          <a:blip r:embed="rId5" cstate="screen">
            <a:alphaModFix/>
            <a:extLst>
              <a:ext uri="{28A0092B-C50C-407E-A947-70E740481C1C}">
                <a14:useLocalDpi xmlns:a14="http://schemas.microsoft.com/office/drawing/2010/main"/>
              </a:ext>
            </a:extLst>
          </a:blip>
          <a:stretch>
            <a:fillRect/>
          </a:stretch>
        </p:blipFill>
        <p:spPr>
          <a:xfrm>
            <a:off x="864158" y="2320784"/>
            <a:ext cx="7415684" cy="1360975"/>
          </a:xfrm>
          <a:prstGeom prst="rect">
            <a:avLst/>
          </a:prstGeom>
          <a:solidFill>
            <a:schemeClr val="accent1"/>
          </a:solidFill>
        </p:spPr>
      </p:pic>
      <p:grpSp>
        <p:nvGrpSpPr>
          <p:cNvPr id="20" name="Group 19" descr="Logo for Web of science">
            <a:extLst>
              <a:ext uri="{FF2B5EF4-FFF2-40B4-BE49-F238E27FC236}">
                <a16:creationId xmlns:a16="http://schemas.microsoft.com/office/drawing/2014/main" id="{1AC34222-3FBD-C99B-7D88-B89FADF11BB3}"/>
              </a:ext>
            </a:extLst>
          </p:cNvPr>
          <p:cNvGrpSpPr/>
          <p:nvPr/>
        </p:nvGrpSpPr>
        <p:grpSpPr>
          <a:xfrm>
            <a:off x="2403428" y="3869841"/>
            <a:ext cx="4337143" cy="581025"/>
            <a:chOff x="2383307" y="4133799"/>
            <a:chExt cx="4337143" cy="581025"/>
          </a:xfrm>
        </p:grpSpPr>
        <p:pic>
          <p:nvPicPr>
            <p:cNvPr id="17" name="Picture 16">
              <a:extLst>
                <a:ext uri="{FF2B5EF4-FFF2-40B4-BE49-F238E27FC236}">
                  <a16:creationId xmlns:a16="http://schemas.microsoft.com/office/drawing/2014/main" id="{85D068D5-2CF0-F4C7-A1F5-5180F5B236F3}"/>
                </a:ext>
              </a:extLst>
            </p:cNvPr>
            <p:cNvPicPr>
              <a:picLocks noChangeAspect="1"/>
            </p:cNvPicPr>
            <p:nvPr/>
          </p:nvPicPr>
          <p:blipFill>
            <a:blip r:embed="rId6"/>
            <a:stretch>
              <a:fillRect/>
            </a:stretch>
          </p:blipFill>
          <p:spPr>
            <a:xfrm>
              <a:off x="4186800" y="4133799"/>
              <a:ext cx="2533650" cy="581025"/>
            </a:xfrm>
            <a:prstGeom prst="rect">
              <a:avLst/>
            </a:prstGeom>
          </p:spPr>
        </p:pic>
        <p:pic>
          <p:nvPicPr>
            <p:cNvPr id="19" name="Picture 18">
              <a:extLst>
                <a:ext uri="{FF2B5EF4-FFF2-40B4-BE49-F238E27FC236}">
                  <a16:creationId xmlns:a16="http://schemas.microsoft.com/office/drawing/2014/main" id="{2450A4ED-D3D7-42DA-B582-766CF2516A60}"/>
                </a:ext>
              </a:extLst>
            </p:cNvPr>
            <p:cNvPicPr>
              <a:picLocks noChangeAspect="1"/>
            </p:cNvPicPr>
            <p:nvPr/>
          </p:nvPicPr>
          <p:blipFill>
            <a:blip r:embed="rId7"/>
            <a:stretch>
              <a:fillRect/>
            </a:stretch>
          </p:blipFill>
          <p:spPr>
            <a:xfrm>
              <a:off x="2383307" y="4268728"/>
              <a:ext cx="1803493" cy="311166"/>
            </a:xfrm>
            <a:prstGeom prst="rect">
              <a:avLst/>
            </a:prstGeom>
          </p:spPr>
        </p:pic>
      </p:grpSp>
      <p:pic>
        <p:nvPicPr>
          <p:cNvPr id="15" name="Picture 14" descr="Dimensionswizard for orcid logo">
            <a:extLst>
              <a:ext uri="{FF2B5EF4-FFF2-40B4-BE49-F238E27FC236}">
                <a16:creationId xmlns:a16="http://schemas.microsoft.com/office/drawing/2014/main" id="{FBB707EF-101D-C499-1C32-174C96849CBA}"/>
              </a:ext>
            </a:extLst>
          </p:cNvPr>
          <p:cNvPicPr>
            <a:picLocks noChangeAspect="1"/>
          </p:cNvPicPr>
          <p:nvPr/>
        </p:nvPicPr>
        <p:blipFill>
          <a:blip r:embed="rId8"/>
          <a:stretch>
            <a:fillRect/>
          </a:stretch>
        </p:blipFill>
        <p:spPr>
          <a:xfrm>
            <a:off x="762000" y="4773877"/>
            <a:ext cx="7620000" cy="533400"/>
          </a:xfrm>
          <a:prstGeom prst="rect">
            <a:avLst/>
          </a:prstGeom>
        </p:spPr>
      </p:pic>
    </p:spTree>
    <p:extLst>
      <p:ext uri="{BB962C8B-B14F-4D97-AF65-F5344CB8AC3E}">
        <p14:creationId xmlns:p14="http://schemas.microsoft.com/office/powerpoint/2010/main" val="2244707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
            <a:extLst>
              <a:ext uri="{C183D7F6-B498-43B3-948B-1728B52AA6E4}">
                <adec:decorative xmlns:adec="http://schemas.microsoft.com/office/drawing/2017/decorative" val="1"/>
              </a:ext>
            </a:extLst>
          </p:cNvPr>
          <p:cNvSpPr/>
          <p:nvPr/>
        </p:nvSpPr>
        <p:spPr>
          <a:xfrm>
            <a:off x="0" y="0"/>
            <a:ext cx="9144000" cy="1000175"/>
          </a:xfrm>
          <a:prstGeom prst="rect">
            <a:avLst/>
          </a:prstGeom>
          <a:solidFill>
            <a:srgbClr val="A6CE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89" name="Google Shape;189;p2"/>
          <p:cNvSpPr txBox="1">
            <a:spLocks noGrp="1"/>
          </p:cNvSpPr>
          <p:nvPr>
            <p:ph type="title"/>
          </p:nvPr>
        </p:nvSpPr>
        <p:spPr>
          <a:xfrm>
            <a:off x="311700" y="181937"/>
            <a:ext cx="8520600" cy="636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solidFill>
                  <a:schemeClr val="lt1"/>
                </a:solidFill>
              </a:rPr>
              <a:t>Objectives:</a:t>
            </a:r>
            <a:endParaRPr dirty="0">
              <a:solidFill>
                <a:schemeClr val="lt1"/>
              </a:solidFill>
            </a:endParaRPr>
          </a:p>
        </p:txBody>
      </p:sp>
      <p:sp>
        <p:nvSpPr>
          <p:cNvPr id="190" name="Google Shape;190;p2"/>
          <p:cNvSpPr txBox="1"/>
          <p:nvPr/>
        </p:nvSpPr>
        <p:spPr>
          <a:xfrm>
            <a:off x="311700" y="1193703"/>
            <a:ext cx="8384400" cy="433936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2800"/>
              <a:buFont typeface="Arial"/>
              <a:buNone/>
            </a:pPr>
            <a:r>
              <a:rPr lang="en-US" sz="2800" b="0" i="0" u="none" strike="noStrike" cap="none" dirty="0">
                <a:solidFill>
                  <a:schemeClr val="dk1"/>
                </a:solidFill>
                <a:latin typeface="Calibri"/>
                <a:ea typeface="Calibri"/>
                <a:cs typeface="Calibri"/>
                <a:sym typeface="Calibri"/>
              </a:rPr>
              <a:t>In this session, we will cover:</a:t>
            </a:r>
          </a:p>
          <a:p>
            <a:pPr marL="457200" marR="0" lvl="0" indent="-457200" algn="l" rtl="0">
              <a:lnSpc>
                <a:spcPct val="90000"/>
              </a:lnSpc>
              <a:spcBef>
                <a:spcPts val="0"/>
              </a:spcBef>
              <a:spcAft>
                <a:spcPts val="0"/>
              </a:spcAft>
              <a:buClr>
                <a:srgbClr val="000000"/>
              </a:buClr>
              <a:buSzPts val="2800"/>
              <a:buFont typeface="Arial" panose="020B0604020202020204" pitchFamily="34" charset="0"/>
              <a:buChar char="•"/>
            </a:pPr>
            <a:r>
              <a:rPr lang="en-US" sz="2800" b="0" i="0" u="none" strike="noStrike" cap="none" dirty="0">
                <a:solidFill>
                  <a:schemeClr val="dk1"/>
                </a:solidFill>
                <a:latin typeface="Calibri"/>
                <a:ea typeface="Calibri"/>
                <a:cs typeface="Calibri"/>
                <a:sym typeface="Calibri"/>
              </a:rPr>
              <a:t>What ORCID is</a:t>
            </a:r>
          </a:p>
          <a:p>
            <a:pPr marL="457200" marR="0" lvl="0" indent="-457200" algn="l" rtl="0">
              <a:lnSpc>
                <a:spcPct val="90000"/>
              </a:lnSpc>
              <a:spcBef>
                <a:spcPts val="0"/>
              </a:spcBef>
              <a:spcAft>
                <a:spcPts val="0"/>
              </a:spcAft>
              <a:buClr>
                <a:srgbClr val="000000"/>
              </a:buClr>
              <a:buSzPts val="2800"/>
              <a:buFont typeface="Arial" panose="020B0604020202020204" pitchFamily="34" charset="0"/>
              <a:buChar char="•"/>
            </a:pPr>
            <a:r>
              <a:rPr lang="en-US" sz="2800" dirty="0">
                <a:solidFill>
                  <a:schemeClr val="dk1"/>
                </a:solidFill>
                <a:latin typeface="Calibri"/>
                <a:ea typeface="Calibri"/>
                <a:cs typeface="Calibri"/>
                <a:sym typeface="Calibri"/>
              </a:rPr>
              <a:t>Managing your research profile</a:t>
            </a:r>
          </a:p>
          <a:p>
            <a:pPr marL="457200" marR="0" lvl="0" indent="-457200" algn="l" rtl="0">
              <a:lnSpc>
                <a:spcPct val="90000"/>
              </a:lnSpc>
              <a:spcBef>
                <a:spcPts val="0"/>
              </a:spcBef>
              <a:spcAft>
                <a:spcPts val="0"/>
              </a:spcAft>
              <a:buClr>
                <a:srgbClr val="000000"/>
              </a:buClr>
              <a:buSzPts val="2800"/>
              <a:buFont typeface="Arial" panose="020B0604020202020204" pitchFamily="34" charset="0"/>
              <a:buChar char="•"/>
            </a:pPr>
            <a:r>
              <a:rPr lang="en-US" sz="2800" b="0" i="0" u="none" strike="noStrike" cap="none" dirty="0">
                <a:solidFill>
                  <a:schemeClr val="dk1"/>
                </a:solidFill>
                <a:latin typeface="Calibri"/>
                <a:ea typeface="Calibri"/>
                <a:cs typeface="Calibri"/>
                <a:sym typeface="Calibri"/>
              </a:rPr>
              <a:t>Connecting with trusted organizations</a:t>
            </a:r>
          </a:p>
          <a:p>
            <a:pPr marL="457200" marR="0" lvl="0" indent="-457200" algn="l" rtl="0">
              <a:lnSpc>
                <a:spcPct val="90000"/>
              </a:lnSpc>
              <a:spcBef>
                <a:spcPts val="0"/>
              </a:spcBef>
              <a:spcAft>
                <a:spcPts val="0"/>
              </a:spcAft>
              <a:buClr>
                <a:srgbClr val="000000"/>
              </a:buClr>
              <a:buSzPts val="2800"/>
              <a:buFont typeface="Arial" panose="020B0604020202020204" pitchFamily="34" charset="0"/>
              <a:buChar char="•"/>
            </a:pPr>
            <a:endParaRPr lang="en-US" sz="2800" dirty="0">
              <a:solidFill>
                <a:schemeClr val="dk1"/>
              </a:solidFill>
              <a:latin typeface="Calibri"/>
              <a:ea typeface="Calibri"/>
              <a:cs typeface="Calibri"/>
              <a:sym typeface="Calibri"/>
            </a:endParaRPr>
          </a:p>
          <a:p>
            <a:pPr marL="457200" marR="0" lvl="0" indent="-457200" algn="l" rtl="0">
              <a:lnSpc>
                <a:spcPct val="90000"/>
              </a:lnSpc>
              <a:spcBef>
                <a:spcPts val="0"/>
              </a:spcBef>
              <a:spcAft>
                <a:spcPts val="0"/>
              </a:spcAft>
              <a:buClr>
                <a:srgbClr val="000000"/>
              </a:buClr>
              <a:buSzPts val="2800"/>
              <a:buFont typeface="Arial" panose="020B0604020202020204" pitchFamily="34" charset="0"/>
              <a:buChar char="•"/>
            </a:pPr>
            <a:r>
              <a:rPr lang="en-US" sz="2800" b="0" i="0" u="none" strike="noStrike" cap="none" dirty="0">
                <a:solidFill>
                  <a:schemeClr val="dk1"/>
                </a:solidFill>
                <a:latin typeface="Calibri"/>
                <a:ea typeface="Calibri"/>
                <a:cs typeface="Calibri"/>
                <a:sym typeface="Calibri"/>
              </a:rPr>
              <a:t>Complying with NIH ORCID requirements</a:t>
            </a:r>
          </a:p>
          <a:p>
            <a:pPr marL="457200" marR="0" lvl="0" indent="-457200" algn="l" rtl="0">
              <a:lnSpc>
                <a:spcPct val="90000"/>
              </a:lnSpc>
              <a:spcBef>
                <a:spcPts val="0"/>
              </a:spcBef>
              <a:spcAft>
                <a:spcPts val="0"/>
              </a:spcAft>
              <a:buClr>
                <a:srgbClr val="000000"/>
              </a:buClr>
              <a:buSzPts val="2800"/>
              <a:buFont typeface="Arial" panose="020B0604020202020204" pitchFamily="34" charset="0"/>
              <a:buChar char="•"/>
            </a:pPr>
            <a:r>
              <a:rPr lang="en-US" sz="2800" dirty="0">
                <a:solidFill>
                  <a:schemeClr val="dk1"/>
                </a:solidFill>
                <a:latin typeface="Calibri"/>
                <a:ea typeface="Calibri"/>
                <a:cs typeface="Calibri"/>
                <a:sym typeface="Calibri"/>
              </a:rPr>
              <a:t>Linking with My NCBI, </a:t>
            </a:r>
            <a:r>
              <a:rPr lang="en-US" sz="2800" dirty="0" err="1">
                <a:solidFill>
                  <a:schemeClr val="dk1"/>
                </a:solidFill>
                <a:latin typeface="Calibri"/>
                <a:ea typeface="Calibri"/>
                <a:cs typeface="Calibri"/>
                <a:sym typeface="Calibri"/>
              </a:rPr>
              <a:t>sciENcv</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eRA</a:t>
            </a:r>
            <a:r>
              <a:rPr lang="en-US" sz="2800" dirty="0">
                <a:solidFill>
                  <a:schemeClr val="dk1"/>
                </a:solidFill>
                <a:latin typeface="Calibri"/>
                <a:ea typeface="Calibri"/>
                <a:cs typeface="Calibri"/>
                <a:sym typeface="Calibri"/>
              </a:rPr>
              <a:t> Commons</a:t>
            </a:r>
          </a:p>
          <a:p>
            <a:pPr marL="457200" marR="0" lvl="0" indent="-457200" algn="l" rtl="0">
              <a:lnSpc>
                <a:spcPct val="90000"/>
              </a:lnSpc>
              <a:spcBef>
                <a:spcPts val="0"/>
              </a:spcBef>
              <a:spcAft>
                <a:spcPts val="0"/>
              </a:spcAft>
              <a:buClr>
                <a:srgbClr val="000000"/>
              </a:buClr>
              <a:buSzPts val="2800"/>
              <a:buFont typeface="Arial" panose="020B0604020202020204" pitchFamily="34" charset="0"/>
              <a:buChar char="•"/>
            </a:pPr>
            <a:endParaRPr lang="en-US" sz="2800" b="0" i="0" u="none" strike="noStrike" cap="none" dirty="0">
              <a:solidFill>
                <a:schemeClr val="dk1"/>
              </a:solidFill>
              <a:latin typeface="Calibri"/>
              <a:ea typeface="Calibri"/>
              <a:cs typeface="Calibri"/>
              <a:sym typeface="Calibri"/>
            </a:endParaRPr>
          </a:p>
          <a:p>
            <a:pPr marL="457200" marR="0" lvl="0" indent="-457200" algn="l" rtl="0">
              <a:lnSpc>
                <a:spcPct val="90000"/>
              </a:lnSpc>
              <a:spcBef>
                <a:spcPts val="0"/>
              </a:spcBef>
              <a:spcAft>
                <a:spcPts val="0"/>
              </a:spcAft>
              <a:buClr>
                <a:srgbClr val="000000"/>
              </a:buClr>
              <a:buSzPts val="2800"/>
              <a:buFont typeface="Arial" panose="020B0604020202020204" pitchFamily="34" charset="0"/>
              <a:buChar char="•"/>
            </a:pPr>
            <a:r>
              <a:rPr lang="en-US" sz="2800" dirty="0">
                <a:solidFill>
                  <a:schemeClr val="dk1"/>
                </a:solidFill>
                <a:latin typeface="Calibri"/>
                <a:ea typeface="Calibri"/>
                <a:cs typeface="Calibri"/>
                <a:sym typeface="Calibri"/>
              </a:rPr>
              <a:t>ORCID Resources and Getting help</a:t>
            </a:r>
            <a:endParaRPr sz="28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3">
            <a:extLst>
              <a:ext uri="{C183D7F6-B498-43B3-948B-1728B52AA6E4}">
                <adec:decorative xmlns:adec="http://schemas.microsoft.com/office/drawing/2017/decorative" val="1"/>
              </a:ext>
            </a:extLst>
          </p:cNvPr>
          <p:cNvSpPr/>
          <p:nvPr/>
        </p:nvSpPr>
        <p:spPr>
          <a:xfrm>
            <a:off x="0" y="0"/>
            <a:ext cx="9144000" cy="1000175"/>
          </a:xfrm>
          <a:prstGeom prst="rect">
            <a:avLst/>
          </a:prstGeom>
          <a:solidFill>
            <a:srgbClr val="A6CE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4" name="Google Shape;294;p13"/>
          <p:cNvSpPr txBox="1">
            <a:spLocks noGrp="1"/>
          </p:cNvSpPr>
          <p:nvPr>
            <p:ph type="title"/>
          </p:nvPr>
        </p:nvSpPr>
        <p:spPr>
          <a:xfrm>
            <a:off x="243450" y="249014"/>
            <a:ext cx="7886700" cy="500984"/>
          </a:xfrm>
          <a:prstGeom prst="rect">
            <a:avLst/>
          </a:prstGeom>
          <a:noFill/>
          <a:ln>
            <a:noFill/>
          </a:ln>
        </p:spPr>
        <p:txBody>
          <a:bodyPr spcFirstLastPara="1" wrap="square" lIns="71100" tIns="35550" rIns="71100" bIns="35550" anchor="ctr" anchorCtr="0">
            <a:noAutofit/>
          </a:bodyPr>
          <a:lstStyle/>
          <a:p>
            <a:pPr marL="0" lvl="0" indent="0" algn="l" rtl="0">
              <a:lnSpc>
                <a:spcPct val="90000"/>
              </a:lnSpc>
              <a:spcBef>
                <a:spcPts val="0"/>
              </a:spcBef>
              <a:spcAft>
                <a:spcPts val="0"/>
              </a:spcAft>
              <a:buSzPts val="1400"/>
              <a:buNone/>
            </a:pPr>
            <a:r>
              <a:rPr lang="en" sz="2800" dirty="0">
                <a:solidFill>
                  <a:schemeClr val="lt1"/>
                </a:solidFill>
                <a:latin typeface="Arial"/>
                <a:ea typeface="Arial"/>
                <a:cs typeface="Arial"/>
                <a:sym typeface="Arial"/>
              </a:rPr>
              <a:t>Trusted Organizations – How to Select</a:t>
            </a:r>
            <a:endParaRPr sz="2800" dirty="0">
              <a:solidFill>
                <a:schemeClr val="lt1"/>
              </a:solidFill>
              <a:latin typeface="Arial"/>
              <a:ea typeface="Arial"/>
              <a:cs typeface="Arial"/>
              <a:sym typeface="Arial"/>
            </a:endParaRPr>
          </a:p>
        </p:txBody>
      </p:sp>
      <p:pic>
        <p:nvPicPr>
          <p:cNvPr id="295" name="Google Shape;295;p13" descr="Screenshot of orcid profile pag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84756" y="1228232"/>
            <a:ext cx="6137592" cy="1883314"/>
          </a:xfrm>
          <a:prstGeom prst="rect">
            <a:avLst/>
          </a:prstGeom>
          <a:noFill/>
          <a:ln>
            <a:noFill/>
          </a:ln>
        </p:spPr>
      </p:pic>
      <p:pic>
        <p:nvPicPr>
          <p:cNvPr id="296" name="Google Shape;296;p13" descr="Screenshot of trusted parties in orcid record"/>
          <p:cNvPicPr preferRelativeResize="0"/>
          <p:nvPr/>
        </p:nvPicPr>
        <p:blipFill rotWithShape="1">
          <a:blip r:embed="rId4" cstate="screen">
            <a:alphaModFix/>
            <a:extLst>
              <a:ext uri="{28A0092B-C50C-407E-A947-70E740481C1C}">
                <a14:useLocalDpi xmlns:a14="http://schemas.microsoft.com/office/drawing/2010/main"/>
              </a:ext>
            </a:extLst>
          </a:blip>
          <a:srcRect t="-1" r="-68"/>
          <a:stretch/>
        </p:blipFill>
        <p:spPr>
          <a:xfrm>
            <a:off x="2424768" y="3181647"/>
            <a:ext cx="6274122" cy="2347597"/>
          </a:xfrm>
          <a:prstGeom prst="rect">
            <a:avLst/>
          </a:prstGeom>
          <a:noFill/>
          <a:ln w="9525" cap="flat" cmpd="sng">
            <a:solidFill>
              <a:schemeClr val="dk2"/>
            </a:solidFill>
            <a:prstDash val="solid"/>
            <a:round/>
            <a:headEnd type="none" w="sm" len="sm"/>
            <a:tailEnd type="none" w="sm" len="sm"/>
          </a:ln>
        </p:spPr>
      </p:pic>
      <p:sp>
        <p:nvSpPr>
          <p:cNvPr id="297" name="Google Shape;297;p13">
            <a:extLst>
              <a:ext uri="{C183D7F6-B498-43B3-948B-1728B52AA6E4}">
                <adec:decorative xmlns:adec="http://schemas.microsoft.com/office/drawing/2017/decorative" val="1"/>
              </a:ext>
            </a:extLst>
          </p:cNvPr>
          <p:cNvSpPr/>
          <p:nvPr/>
        </p:nvSpPr>
        <p:spPr>
          <a:xfrm rot="1198">
            <a:off x="3756299" y="1158282"/>
            <a:ext cx="861000" cy="348000"/>
          </a:xfrm>
          <a:prstGeom prst="rightArrow">
            <a:avLst>
              <a:gd name="adj1" fmla="val 50000"/>
              <a:gd name="adj2" fmla="val 50000"/>
            </a:avLst>
          </a:prstGeom>
          <a:solidFill>
            <a:srgbClr val="0070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13">
            <a:extLst>
              <a:ext uri="{C183D7F6-B498-43B3-948B-1728B52AA6E4}">
                <adec:decorative xmlns:adec="http://schemas.microsoft.com/office/drawing/2017/decorative" val="1"/>
              </a:ext>
            </a:extLst>
          </p:cNvPr>
          <p:cNvSpPr/>
          <p:nvPr/>
        </p:nvSpPr>
        <p:spPr>
          <a:xfrm>
            <a:off x="4669914" y="2087640"/>
            <a:ext cx="1416900" cy="314400"/>
          </a:xfrm>
          <a:prstGeom prst="rect">
            <a:avLst/>
          </a:prstGeom>
          <a:noFill/>
          <a:ln w="381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4">
            <a:extLst>
              <a:ext uri="{C183D7F6-B498-43B3-948B-1728B52AA6E4}">
                <adec:decorative xmlns:adec="http://schemas.microsoft.com/office/drawing/2017/decorative" val="1"/>
              </a:ext>
            </a:extLst>
          </p:cNvPr>
          <p:cNvSpPr/>
          <p:nvPr/>
        </p:nvSpPr>
        <p:spPr>
          <a:xfrm>
            <a:off x="0" y="0"/>
            <a:ext cx="9144000" cy="1000175"/>
          </a:xfrm>
          <a:prstGeom prst="rect">
            <a:avLst/>
          </a:prstGeom>
          <a:solidFill>
            <a:srgbClr val="A6CE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5" name="Google Shape;305;p14"/>
          <p:cNvSpPr txBox="1">
            <a:spLocks noGrp="1"/>
          </p:cNvSpPr>
          <p:nvPr>
            <p:ph type="title"/>
          </p:nvPr>
        </p:nvSpPr>
        <p:spPr>
          <a:xfrm>
            <a:off x="244238" y="242747"/>
            <a:ext cx="7886700" cy="508479"/>
          </a:xfrm>
          <a:prstGeom prst="rect">
            <a:avLst/>
          </a:prstGeom>
          <a:noFill/>
          <a:ln>
            <a:noFill/>
          </a:ln>
        </p:spPr>
        <p:txBody>
          <a:bodyPr spcFirstLastPara="1" wrap="square" lIns="71100" tIns="35550" rIns="71100" bIns="35550" anchor="ctr" anchorCtr="0">
            <a:noAutofit/>
          </a:bodyPr>
          <a:lstStyle/>
          <a:p>
            <a:pPr marL="0" lvl="0" indent="0" algn="l" rtl="0">
              <a:lnSpc>
                <a:spcPct val="90000"/>
              </a:lnSpc>
              <a:spcBef>
                <a:spcPts val="0"/>
              </a:spcBef>
              <a:spcAft>
                <a:spcPts val="0"/>
              </a:spcAft>
              <a:buSzPts val="1400"/>
              <a:buNone/>
            </a:pPr>
            <a:r>
              <a:rPr lang="en" sz="2800">
                <a:solidFill>
                  <a:schemeClr val="lt1"/>
                </a:solidFill>
                <a:latin typeface="Arial"/>
                <a:ea typeface="Arial"/>
                <a:cs typeface="Arial"/>
                <a:sym typeface="Arial"/>
              </a:rPr>
              <a:t>Trusted Individuals</a:t>
            </a:r>
            <a:endParaRPr sz="2800">
              <a:solidFill>
                <a:schemeClr val="lt1"/>
              </a:solidFill>
              <a:latin typeface="Arial"/>
              <a:ea typeface="Arial"/>
              <a:cs typeface="Arial"/>
              <a:sym typeface="Arial"/>
            </a:endParaRPr>
          </a:p>
        </p:txBody>
      </p:sp>
      <p:sp>
        <p:nvSpPr>
          <p:cNvPr id="306" name="Google Shape;306;p14"/>
          <p:cNvSpPr txBox="1">
            <a:spLocks noGrp="1"/>
          </p:cNvSpPr>
          <p:nvPr>
            <p:ph type="body" idx="1"/>
          </p:nvPr>
        </p:nvSpPr>
        <p:spPr>
          <a:xfrm>
            <a:off x="221383" y="1037511"/>
            <a:ext cx="8589000" cy="808732"/>
          </a:xfrm>
          <a:prstGeom prst="rect">
            <a:avLst/>
          </a:prstGeom>
          <a:noFill/>
          <a:ln>
            <a:noFill/>
          </a:ln>
        </p:spPr>
        <p:txBody>
          <a:bodyPr spcFirstLastPara="1" wrap="square" lIns="71100" tIns="35550" rIns="71100" bIns="35550" anchor="t" anchorCtr="0">
            <a:noAutofit/>
          </a:bodyPr>
          <a:lstStyle/>
          <a:p>
            <a:pPr marL="0" lvl="0" indent="0" algn="l" rtl="0">
              <a:lnSpc>
                <a:spcPct val="90000"/>
              </a:lnSpc>
              <a:spcBef>
                <a:spcPts val="800"/>
              </a:spcBef>
              <a:spcAft>
                <a:spcPts val="0"/>
              </a:spcAft>
              <a:buSzPts val="1400"/>
              <a:buNone/>
            </a:pPr>
            <a:r>
              <a:rPr lang="en" sz="2000" dirty="0">
                <a:latin typeface="Arial"/>
                <a:ea typeface="Arial"/>
                <a:cs typeface="Arial"/>
                <a:sym typeface="Arial"/>
              </a:rPr>
              <a:t>Trusted Individuals = People who </a:t>
            </a:r>
            <a:r>
              <a:rPr lang="en" sz="2000" b="1" dirty="0">
                <a:latin typeface="Arial"/>
                <a:ea typeface="Arial"/>
                <a:cs typeface="Arial"/>
                <a:sym typeface="Arial"/>
              </a:rPr>
              <a:t>also have an ORCID iD</a:t>
            </a:r>
            <a:r>
              <a:rPr lang="en" sz="2000" dirty="0">
                <a:latin typeface="Arial"/>
                <a:ea typeface="Arial"/>
                <a:cs typeface="Arial"/>
                <a:sym typeface="Arial"/>
              </a:rPr>
              <a:t>, that you can designate to have access to edit your ORCID record for you.</a:t>
            </a:r>
            <a:endParaRPr sz="2000" dirty="0">
              <a:latin typeface="Arial"/>
              <a:ea typeface="Arial"/>
              <a:cs typeface="Arial"/>
              <a:sym typeface="Arial"/>
            </a:endParaRPr>
          </a:p>
          <a:p>
            <a:pPr marL="0" lvl="0" indent="0" algn="l" rtl="0">
              <a:lnSpc>
                <a:spcPct val="90000"/>
              </a:lnSpc>
              <a:spcBef>
                <a:spcPts val="800"/>
              </a:spcBef>
              <a:spcAft>
                <a:spcPts val="0"/>
              </a:spcAft>
              <a:buSzPts val="1400"/>
              <a:buNone/>
            </a:pPr>
            <a:endParaRPr sz="2500" dirty="0"/>
          </a:p>
        </p:txBody>
      </p:sp>
      <p:sp>
        <p:nvSpPr>
          <p:cNvPr id="307" name="Google Shape;307;p14">
            <a:extLst>
              <a:ext uri="{C183D7F6-B498-43B3-948B-1728B52AA6E4}">
                <adec:decorative xmlns:adec="http://schemas.microsoft.com/office/drawing/2017/decorative" val="1"/>
              </a:ext>
            </a:extLst>
          </p:cNvPr>
          <p:cNvSpPr/>
          <p:nvPr/>
        </p:nvSpPr>
        <p:spPr>
          <a:xfrm rot="-10798802">
            <a:off x="4256898" y="4272434"/>
            <a:ext cx="861000" cy="348000"/>
          </a:xfrm>
          <a:prstGeom prst="rightArrow">
            <a:avLst>
              <a:gd name="adj1" fmla="val 50000"/>
              <a:gd name="adj2" fmla="val 50000"/>
            </a:avLst>
          </a:prstGeom>
          <a:solidFill>
            <a:srgbClr val="FF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8" name="Google Shape;308;p14" descr="Screenshot of trusted individuals in orcid recor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576152" y="1996745"/>
            <a:ext cx="5772787" cy="3580439"/>
          </a:xfrm>
          <a:prstGeom prst="rect">
            <a:avLst/>
          </a:prstGeom>
          <a:noFill/>
          <a:ln>
            <a:noFill/>
          </a:ln>
        </p:spPr>
      </p:pic>
      <p:sp>
        <p:nvSpPr>
          <p:cNvPr id="309" name="Google Shape;309;p14">
            <a:extLst>
              <a:ext uri="{C183D7F6-B498-43B3-948B-1728B52AA6E4}">
                <adec:decorative xmlns:adec="http://schemas.microsoft.com/office/drawing/2017/decorative" val="1"/>
              </a:ext>
            </a:extLst>
          </p:cNvPr>
          <p:cNvSpPr/>
          <p:nvPr/>
        </p:nvSpPr>
        <p:spPr>
          <a:xfrm>
            <a:off x="1576152" y="3432951"/>
            <a:ext cx="3940228" cy="708026"/>
          </a:xfrm>
          <a:prstGeom prst="rect">
            <a:avLst/>
          </a:prstGeom>
          <a:noFill/>
          <a:ln w="381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14">
            <a:extLst>
              <a:ext uri="{C183D7F6-B498-43B3-948B-1728B52AA6E4}">
                <adec:decorative xmlns:adec="http://schemas.microsoft.com/office/drawing/2017/decorative" val="1"/>
              </a:ext>
            </a:extLst>
          </p:cNvPr>
          <p:cNvSpPr/>
          <p:nvPr/>
        </p:nvSpPr>
        <p:spPr>
          <a:xfrm rot="1198">
            <a:off x="715092" y="4995764"/>
            <a:ext cx="861000" cy="348000"/>
          </a:xfrm>
          <a:prstGeom prst="rightArrow">
            <a:avLst>
              <a:gd name="adj1" fmla="val 50000"/>
              <a:gd name="adj2" fmla="val 50000"/>
            </a:avLst>
          </a:prstGeom>
          <a:solidFill>
            <a:srgbClr val="0070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cxnSp>
        <p:nvCxnSpPr>
          <p:cNvPr id="466" name="Google Shape;466;p32">
            <a:extLst>
              <a:ext uri="{C183D7F6-B498-43B3-948B-1728B52AA6E4}">
                <adec:decorative xmlns:adec="http://schemas.microsoft.com/office/drawing/2017/decorative" val="1"/>
              </a:ext>
            </a:extLst>
          </p:cNvPr>
          <p:cNvCxnSpPr/>
          <p:nvPr/>
        </p:nvCxnSpPr>
        <p:spPr>
          <a:xfrm>
            <a:off x="524250" y="2997042"/>
            <a:ext cx="8095500" cy="21600"/>
          </a:xfrm>
          <a:prstGeom prst="straightConnector1">
            <a:avLst/>
          </a:prstGeom>
          <a:noFill/>
          <a:ln w="38100" cap="flat" cmpd="sng">
            <a:solidFill>
              <a:schemeClr val="dk2"/>
            </a:solidFill>
            <a:prstDash val="solid"/>
            <a:round/>
            <a:headEnd type="none" w="sm" len="sm"/>
            <a:tailEnd type="none" w="sm" len="sm"/>
          </a:ln>
        </p:spPr>
      </p:cxnSp>
      <p:cxnSp>
        <p:nvCxnSpPr>
          <p:cNvPr id="467" name="Google Shape;467;p32">
            <a:extLst>
              <a:ext uri="{C183D7F6-B498-43B3-948B-1728B52AA6E4}">
                <adec:decorative xmlns:adec="http://schemas.microsoft.com/office/drawing/2017/decorative" val="1"/>
              </a:ext>
            </a:extLst>
          </p:cNvPr>
          <p:cNvCxnSpPr/>
          <p:nvPr/>
        </p:nvCxnSpPr>
        <p:spPr>
          <a:xfrm>
            <a:off x="4447351" y="1112808"/>
            <a:ext cx="12949" cy="4132052"/>
          </a:xfrm>
          <a:prstGeom prst="straightConnector1">
            <a:avLst/>
          </a:prstGeom>
          <a:noFill/>
          <a:ln w="38100" cap="flat" cmpd="sng">
            <a:solidFill>
              <a:schemeClr val="dk2"/>
            </a:solidFill>
            <a:prstDash val="solid"/>
            <a:round/>
            <a:headEnd type="none" w="sm" len="sm"/>
            <a:tailEnd type="none" w="sm" len="sm"/>
          </a:ln>
        </p:spPr>
      </p:cxnSp>
      <p:sp>
        <p:nvSpPr>
          <p:cNvPr id="460" name="Google Shape;460;p32">
            <a:extLst>
              <a:ext uri="{C183D7F6-B498-43B3-948B-1728B52AA6E4}">
                <adec:decorative xmlns:adec="http://schemas.microsoft.com/office/drawing/2017/decorative" val="1"/>
              </a:ext>
            </a:extLst>
          </p:cNvPr>
          <p:cNvSpPr/>
          <p:nvPr/>
        </p:nvSpPr>
        <p:spPr>
          <a:xfrm>
            <a:off x="0" y="0"/>
            <a:ext cx="9144000" cy="1000175"/>
          </a:xfrm>
          <a:prstGeom prst="rect">
            <a:avLst/>
          </a:prstGeom>
          <a:solidFill>
            <a:srgbClr val="A6CE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0" i="0" u="none" strike="noStrike" cap="none" dirty="0">
              <a:solidFill>
                <a:schemeClr val="lt1"/>
              </a:solidFill>
              <a:latin typeface="Arial"/>
              <a:ea typeface="Arial"/>
              <a:cs typeface="Arial"/>
              <a:sym typeface="Arial"/>
            </a:endParaRPr>
          </a:p>
        </p:txBody>
      </p:sp>
      <p:sp>
        <p:nvSpPr>
          <p:cNvPr id="461" name="Google Shape;461;p32"/>
          <p:cNvSpPr txBox="1">
            <a:spLocks noGrp="1"/>
          </p:cNvSpPr>
          <p:nvPr>
            <p:ph type="title"/>
          </p:nvPr>
        </p:nvSpPr>
        <p:spPr>
          <a:xfrm>
            <a:off x="255950" y="286205"/>
            <a:ext cx="8520600" cy="636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solidFill>
                  <a:schemeClr val="lt1"/>
                </a:solidFill>
              </a:rPr>
              <a:t>How ORCID Benefits Researchers</a:t>
            </a:r>
            <a:endParaRPr dirty="0">
              <a:solidFill>
                <a:schemeClr val="lt1"/>
              </a:solidFill>
            </a:endParaRPr>
          </a:p>
        </p:txBody>
      </p:sp>
      <p:sp>
        <p:nvSpPr>
          <p:cNvPr id="465" name="Google Shape;465;p32"/>
          <p:cNvSpPr txBox="1"/>
          <p:nvPr/>
        </p:nvSpPr>
        <p:spPr>
          <a:xfrm>
            <a:off x="481250" y="766310"/>
            <a:ext cx="4035000" cy="2230800"/>
          </a:xfrm>
          <a:prstGeom prst="rect">
            <a:avLst/>
          </a:prstGeom>
          <a:noFill/>
          <a:ln>
            <a:noFill/>
          </a:ln>
        </p:spPr>
        <p:txBody>
          <a:bodyPr spcFirstLastPara="1" wrap="square" lIns="91425" tIns="91425" rIns="91425" bIns="91425" anchor="ctr" anchorCtr="0">
            <a:noAutofit/>
          </a:bodyPr>
          <a:lstStyle/>
          <a:p>
            <a:pPr marL="457200" marR="0" lvl="0" indent="-381000" algn="l" rtl="0">
              <a:lnSpc>
                <a:spcPct val="115000"/>
              </a:lnSpc>
              <a:spcBef>
                <a:spcPts val="0"/>
              </a:spcBef>
              <a:spcAft>
                <a:spcPts val="0"/>
              </a:spcAft>
              <a:buClr>
                <a:srgbClr val="000000"/>
              </a:buClr>
              <a:buSzPts val="2400"/>
              <a:buFont typeface="Arial"/>
              <a:buChar char="•"/>
            </a:pPr>
            <a:r>
              <a:rPr lang="en" sz="2400" b="1" i="0" u="none" strike="noStrike" cap="none">
                <a:solidFill>
                  <a:srgbClr val="0070C0"/>
                </a:solidFill>
                <a:latin typeface="Arial"/>
                <a:ea typeface="Arial"/>
                <a:cs typeface="Arial"/>
                <a:sym typeface="Arial"/>
              </a:rPr>
              <a:t>Distinguish</a:t>
            </a:r>
            <a:r>
              <a:rPr lang="en" sz="2400" b="0" i="0" u="none" strike="noStrike" cap="none">
                <a:solidFill>
                  <a:schemeClr val="dk1"/>
                </a:solidFill>
                <a:latin typeface="Arial"/>
                <a:ea typeface="Arial"/>
                <a:cs typeface="Arial"/>
                <a:sym typeface="Arial"/>
              </a:rPr>
              <a:t> yourself from other researchers</a:t>
            </a:r>
            <a:endParaRPr sz="1400" b="0" i="0" u="none" strike="noStrike" cap="none">
              <a:solidFill>
                <a:srgbClr val="000000"/>
              </a:solidFill>
              <a:latin typeface="Arial"/>
              <a:ea typeface="Arial"/>
              <a:cs typeface="Arial"/>
              <a:sym typeface="Arial"/>
            </a:endParaRPr>
          </a:p>
        </p:txBody>
      </p:sp>
      <p:sp>
        <p:nvSpPr>
          <p:cNvPr id="464" name="Google Shape;464;p32"/>
          <p:cNvSpPr txBox="1"/>
          <p:nvPr/>
        </p:nvSpPr>
        <p:spPr>
          <a:xfrm>
            <a:off x="4696650" y="766292"/>
            <a:ext cx="3923100" cy="2230800"/>
          </a:xfrm>
          <a:prstGeom prst="rect">
            <a:avLst/>
          </a:prstGeom>
          <a:noFill/>
          <a:ln>
            <a:noFill/>
          </a:ln>
        </p:spPr>
        <p:txBody>
          <a:bodyPr spcFirstLastPara="1" wrap="square" lIns="91425" tIns="91425" rIns="91425" bIns="91425" anchor="ctr" anchorCtr="0">
            <a:noAutofit/>
          </a:bodyPr>
          <a:lstStyle/>
          <a:p>
            <a:pPr marL="457200" marR="0" lvl="0" indent="-381000" algn="l" rtl="0">
              <a:lnSpc>
                <a:spcPct val="115000"/>
              </a:lnSpc>
              <a:spcBef>
                <a:spcPts val="0"/>
              </a:spcBef>
              <a:spcAft>
                <a:spcPts val="0"/>
              </a:spcAft>
              <a:buClr>
                <a:srgbClr val="000000"/>
              </a:buClr>
              <a:buSzPts val="2400"/>
              <a:buFont typeface="Arial"/>
              <a:buChar char="•"/>
            </a:pPr>
            <a:r>
              <a:rPr lang="en" sz="2400" b="1" i="0" u="none" strike="noStrike" cap="none" dirty="0">
                <a:solidFill>
                  <a:srgbClr val="A6CE39"/>
                </a:solidFill>
                <a:latin typeface="Arial"/>
                <a:ea typeface="Arial"/>
                <a:cs typeface="Arial"/>
                <a:sym typeface="Arial"/>
              </a:rPr>
              <a:t>Manage </a:t>
            </a:r>
            <a:r>
              <a:rPr lang="en" sz="2400" b="0" i="0" u="none" strike="noStrike" cap="none" dirty="0">
                <a:solidFill>
                  <a:srgbClr val="434343"/>
                </a:solidFill>
                <a:latin typeface="Arial"/>
                <a:ea typeface="Arial"/>
                <a:cs typeface="Arial"/>
                <a:sym typeface="Arial"/>
              </a:rPr>
              <a:t>your reputation and </a:t>
            </a:r>
            <a:r>
              <a:rPr lang="en" sz="2400" b="1" i="0" u="none" strike="noStrike" cap="none" dirty="0">
                <a:solidFill>
                  <a:srgbClr val="00B050"/>
                </a:solidFill>
                <a:latin typeface="Arial"/>
                <a:ea typeface="Arial"/>
                <a:cs typeface="Arial"/>
                <a:sym typeface="Arial"/>
              </a:rPr>
              <a:t>research impact</a:t>
            </a:r>
            <a:endParaRPr sz="1400" b="0" i="0" u="none" strike="noStrike" cap="none" dirty="0">
              <a:solidFill>
                <a:srgbClr val="000000"/>
              </a:solidFill>
              <a:latin typeface="Arial"/>
              <a:ea typeface="Arial"/>
              <a:cs typeface="Arial"/>
              <a:sym typeface="Arial"/>
            </a:endParaRPr>
          </a:p>
        </p:txBody>
      </p:sp>
      <p:sp>
        <p:nvSpPr>
          <p:cNvPr id="463" name="Google Shape;463;p32"/>
          <p:cNvSpPr txBox="1"/>
          <p:nvPr/>
        </p:nvSpPr>
        <p:spPr>
          <a:xfrm>
            <a:off x="537200" y="3018542"/>
            <a:ext cx="3923100" cy="2499900"/>
          </a:xfrm>
          <a:prstGeom prst="rect">
            <a:avLst/>
          </a:prstGeom>
          <a:noFill/>
          <a:ln>
            <a:noFill/>
          </a:ln>
        </p:spPr>
        <p:txBody>
          <a:bodyPr spcFirstLastPara="1" wrap="square" lIns="91425" tIns="91425" rIns="91425" bIns="91425" anchor="ctr" anchorCtr="0">
            <a:noAutofit/>
          </a:bodyPr>
          <a:lstStyle/>
          <a:p>
            <a:pPr marL="457200" marR="0" lvl="0" indent="-381000" algn="l" rtl="0">
              <a:lnSpc>
                <a:spcPct val="115000"/>
              </a:lnSpc>
              <a:spcBef>
                <a:spcPts val="0"/>
              </a:spcBef>
              <a:spcAft>
                <a:spcPts val="0"/>
              </a:spcAft>
              <a:buClr>
                <a:srgbClr val="000000"/>
              </a:buClr>
              <a:buSzPts val="2400"/>
              <a:buFont typeface="Arial"/>
              <a:buChar char="•"/>
            </a:pPr>
            <a:r>
              <a:rPr lang="en" sz="2400" b="1" i="0" u="none" strike="noStrike" cap="none">
                <a:solidFill>
                  <a:srgbClr val="FFC000"/>
                </a:solidFill>
                <a:latin typeface="Arial"/>
                <a:ea typeface="Arial"/>
                <a:cs typeface="Arial"/>
                <a:sym typeface="Arial"/>
              </a:rPr>
              <a:t>Get credit</a:t>
            </a:r>
            <a:r>
              <a:rPr lang="en" sz="2400" b="0" i="0" u="none" strike="noStrike" cap="none">
                <a:solidFill>
                  <a:srgbClr val="000000"/>
                </a:solidFill>
                <a:latin typeface="Arial"/>
                <a:ea typeface="Arial"/>
                <a:cs typeface="Arial"/>
                <a:sym typeface="Arial"/>
              </a:rPr>
              <a:t> for your contributions, and affiliations</a:t>
            </a:r>
            <a:endParaRPr sz="1400" b="0" i="0" u="none" strike="noStrike" cap="none">
              <a:solidFill>
                <a:srgbClr val="000000"/>
              </a:solidFill>
              <a:latin typeface="Arial"/>
              <a:ea typeface="Arial"/>
              <a:cs typeface="Arial"/>
              <a:sym typeface="Arial"/>
            </a:endParaRPr>
          </a:p>
        </p:txBody>
      </p:sp>
      <p:sp>
        <p:nvSpPr>
          <p:cNvPr id="462" name="Google Shape;462;p32"/>
          <p:cNvSpPr txBox="1"/>
          <p:nvPr/>
        </p:nvSpPr>
        <p:spPr>
          <a:xfrm>
            <a:off x="4696650" y="3018542"/>
            <a:ext cx="4185300" cy="2499900"/>
          </a:xfrm>
          <a:prstGeom prst="rect">
            <a:avLst/>
          </a:prstGeom>
          <a:noFill/>
          <a:ln>
            <a:noFill/>
          </a:ln>
        </p:spPr>
        <p:txBody>
          <a:bodyPr spcFirstLastPara="1" wrap="square" lIns="91425" tIns="91425" rIns="91425" bIns="91425" anchor="ctr" anchorCtr="0">
            <a:noAutofit/>
          </a:bodyPr>
          <a:lstStyle/>
          <a:p>
            <a:pPr marL="457200" marR="0" lvl="0" indent="-381000" algn="l" rtl="0">
              <a:lnSpc>
                <a:spcPct val="115000"/>
              </a:lnSpc>
              <a:spcBef>
                <a:spcPts val="0"/>
              </a:spcBef>
              <a:spcAft>
                <a:spcPts val="0"/>
              </a:spcAft>
              <a:buClr>
                <a:srgbClr val="000000"/>
              </a:buClr>
              <a:buSzPts val="2400"/>
              <a:buFont typeface="Arial"/>
              <a:buChar char="•"/>
            </a:pPr>
            <a:r>
              <a:rPr lang="en" sz="2400" b="1" i="0" u="none" strike="noStrike" cap="none" dirty="0">
                <a:solidFill>
                  <a:srgbClr val="E16D2E"/>
                </a:solidFill>
                <a:latin typeface="Arial"/>
                <a:ea typeface="Arial"/>
                <a:cs typeface="Arial"/>
                <a:sym typeface="Arial"/>
              </a:rPr>
              <a:t>Save</a:t>
            </a:r>
            <a:r>
              <a:rPr lang="en" sz="2400" b="0" i="0" u="none" strike="noStrike" cap="none" dirty="0">
                <a:solidFill>
                  <a:srgbClr val="E16D2E"/>
                </a:solidFill>
                <a:latin typeface="Arial"/>
                <a:ea typeface="Arial"/>
                <a:cs typeface="Arial"/>
                <a:sym typeface="Arial"/>
              </a:rPr>
              <a:t> </a:t>
            </a:r>
            <a:r>
              <a:rPr lang="en" sz="2400" b="1" i="0" u="none" strike="noStrike" cap="none" dirty="0">
                <a:solidFill>
                  <a:srgbClr val="E16D2E"/>
                </a:solidFill>
                <a:latin typeface="Arial"/>
                <a:ea typeface="Arial"/>
                <a:cs typeface="Arial"/>
                <a:sym typeface="Arial"/>
              </a:rPr>
              <a:t>time</a:t>
            </a:r>
            <a:r>
              <a:rPr lang="en" sz="2400" b="0" i="0" u="none" strike="noStrike" cap="none" dirty="0">
                <a:solidFill>
                  <a:schemeClr val="dk1"/>
                </a:solidFill>
                <a:latin typeface="Arial"/>
                <a:ea typeface="Arial"/>
                <a:cs typeface="Arial"/>
                <a:sym typeface="Arial"/>
              </a:rPr>
              <a:t> on funding, publishing, &amp; research reporting workflows</a:t>
            </a:r>
            <a:endParaRPr sz="1400" b="0" i="0" u="none" strike="noStrike" cap="none" dirty="0">
              <a:solidFill>
                <a:srgbClr val="000000"/>
              </a:solidFill>
              <a:latin typeface="Arial"/>
              <a:ea typeface="Arial"/>
              <a:cs typeface="Arial"/>
              <a:sym typeface="Arial"/>
            </a:endParaRPr>
          </a:p>
        </p:txBody>
      </p:sp>
      <p:pic>
        <p:nvPicPr>
          <p:cNvPr id="468" name="Google Shape;468;p32" descr="Orcid id logo"/>
          <p:cNvPicPr preferRelativeResize="0"/>
          <p:nvPr/>
        </p:nvPicPr>
        <p:blipFill rotWithShape="1">
          <a:blip r:embed="rId3">
            <a:alphaModFix/>
          </a:blip>
          <a:srcRect/>
          <a:stretch/>
        </p:blipFill>
        <p:spPr>
          <a:xfrm>
            <a:off x="3919530" y="2479971"/>
            <a:ext cx="1055750" cy="10557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D8020-6FCD-316B-9B96-9D8CDD980D0A}"/>
            </a:ext>
          </a:extLst>
        </p:cNvPr>
        <p:cNvGrpSpPr/>
        <p:nvPr/>
      </p:nvGrpSpPr>
      <p:grpSpPr>
        <a:xfrm>
          <a:off x="0" y="0"/>
          <a:ext cx="0" cy="0"/>
          <a:chOff x="0" y="0"/>
          <a:chExt cx="0" cy="0"/>
        </a:xfrm>
      </p:grpSpPr>
      <p:sp>
        <p:nvSpPr>
          <p:cNvPr id="4" name="Google Shape;188;p2">
            <a:extLst>
              <a:ext uri="{FF2B5EF4-FFF2-40B4-BE49-F238E27FC236}">
                <a16:creationId xmlns:a16="http://schemas.microsoft.com/office/drawing/2014/main" id="{06297A13-694E-8716-F9AC-F77C659453B9}"/>
              </a:ext>
              <a:ext uri="{C183D7F6-B498-43B3-948B-1728B52AA6E4}">
                <adec:decorative xmlns:adec="http://schemas.microsoft.com/office/drawing/2017/decorative" val="1"/>
              </a:ext>
            </a:extLst>
          </p:cNvPr>
          <p:cNvSpPr/>
          <p:nvPr/>
        </p:nvSpPr>
        <p:spPr>
          <a:xfrm>
            <a:off x="0" y="2357412"/>
            <a:ext cx="9144000" cy="1000175"/>
          </a:xfrm>
          <a:prstGeom prst="rect">
            <a:avLst/>
          </a:prstGeom>
          <a:solidFill>
            <a:srgbClr val="A6CE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 name="Title 1">
            <a:extLst>
              <a:ext uri="{FF2B5EF4-FFF2-40B4-BE49-F238E27FC236}">
                <a16:creationId xmlns:a16="http://schemas.microsoft.com/office/drawing/2014/main" id="{F1023B3C-820B-B0DC-3DF2-EB1AC854B7B3}"/>
              </a:ext>
            </a:extLst>
          </p:cNvPr>
          <p:cNvSpPr>
            <a:spLocks noGrp="1"/>
          </p:cNvSpPr>
          <p:nvPr>
            <p:ph type="title"/>
          </p:nvPr>
        </p:nvSpPr>
        <p:spPr>
          <a:xfrm>
            <a:off x="0" y="2389833"/>
            <a:ext cx="9144000" cy="935400"/>
          </a:xfrm>
        </p:spPr>
        <p:txBody>
          <a:bodyPr/>
          <a:lstStyle/>
          <a:p>
            <a:r>
              <a:rPr lang="en-US" dirty="0"/>
              <a:t>Connecting Your ORCID</a:t>
            </a:r>
          </a:p>
        </p:txBody>
      </p:sp>
    </p:spTree>
    <p:extLst>
      <p:ext uri="{BB962C8B-B14F-4D97-AF65-F5344CB8AC3E}">
        <p14:creationId xmlns:p14="http://schemas.microsoft.com/office/powerpoint/2010/main" val="1825204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6">
            <a:extLst>
              <a:ext uri="{C183D7F6-B498-43B3-948B-1728B52AA6E4}">
                <adec:decorative xmlns:adec="http://schemas.microsoft.com/office/drawing/2017/decorative" val="1"/>
              </a:ext>
            </a:extLst>
          </p:cNvPr>
          <p:cNvSpPr/>
          <p:nvPr/>
        </p:nvSpPr>
        <p:spPr>
          <a:xfrm>
            <a:off x="0" y="0"/>
            <a:ext cx="9144000" cy="1000175"/>
          </a:xfrm>
          <a:prstGeom prst="rect">
            <a:avLst/>
          </a:prstGeom>
          <a:solidFill>
            <a:srgbClr val="A6CE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6" name="Google Shape;326;p16"/>
          <p:cNvSpPr txBox="1">
            <a:spLocks noGrp="1"/>
          </p:cNvSpPr>
          <p:nvPr>
            <p:ph type="title"/>
          </p:nvPr>
        </p:nvSpPr>
        <p:spPr>
          <a:xfrm>
            <a:off x="311700" y="181937"/>
            <a:ext cx="8520600" cy="636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solidFill>
                  <a:schemeClr val="lt1"/>
                </a:solidFill>
              </a:rPr>
              <a:t>ORCID is used by publishers, funders, &amp; institutions</a:t>
            </a:r>
            <a:endParaRPr dirty="0">
              <a:solidFill>
                <a:schemeClr val="lt1"/>
              </a:solidFill>
            </a:endParaRPr>
          </a:p>
        </p:txBody>
      </p:sp>
      <p:pic>
        <p:nvPicPr>
          <p:cNvPr id="327" name="Google Shape;327;p16" descr="Circular flow chart showing interoperability of publisher, employer, researcher, funde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371600" y="1286535"/>
            <a:ext cx="6607560" cy="416351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5">
          <a:extLst>
            <a:ext uri="{FF2B5EF4-FFF2-40B4-BE49-F238E27FC236}">
              <a16:creationId xmlns:a16="http://schemas.microsoft.com/office/drawing/2014/main" id="{F79A9E41-713D-209A-58A3-CF5CAB013BF4}"/>
            </a:ext>
          </a:extLst>
        </p:cNvPr>
        <p:cNvGrpSpPr/>
        <p:nvPr/>
      </p:nvGrpSpPr>
      <p:grpSpPr>
        <a:xfrm>
          <a:off x="0" y="0"/>
          <a:ext cx="0" cy="0"/>
          <a:chOff x="0" y="0"/>
          <a:chExt cx="0" cy="0"/>
        </a:xfrm>
      </p:grpSpPr>
      <p:sp>
        <p:nvSpPr>
          <p:cNvPr id="266" name="Google Shape;266;p11">
            <a:extLst>
              <a:ext uri="{FF2B5EF4-FFF2-40B4-BE49-F238E27FC236}">
                <a16:creationId xmlns:a16="http://schemas.microsoft.com/office/drawing/2014/main" id="{D3EAC30C-F2F6-B596-9620-0622925DA287}"/>
              </a:ext>
              <a:ext uri="{C183D7F6-B498-43B3-948B-1728B52AA6E4}">
                <adec:decorative xmlns:adec="http://schemas.microsoft.com/office/drawing/2017/decorative" val="1"/>
              </a:ext>
            </a:extLst>
          </p:cNvPr>
          <p:cNvSpPr/>
          <p:nvPr/>
        </p:nvSpPr>
        <p:spPr>
          <a:xfrm>
            <a:off x="0" y="1"/>
            <a:ext cx="9144000" cy="1063800"/>
          </a:xfrm>
          <a:prstGeom prst="rect">
            <a:avLst/>
          </a:prstGeom>
          <a:solidFill>
            <a:srgbClr val="A6CE37"/>
          </a:solidFill>
          <a:ln>
            <a:noFill/>
          </a:ln>
        </p:spPr>
        <p:txBody>
          <a:bodyPr spcFirstLastPara="1" wrap="square" lIns="82283" tIns="41130" rIns="82283" bIns="41130" anchor="ctr" anchorCtr="0">
            <a:noAutofit/>
          </a:bodyPr>
          <a:lstStyle/>
          <a:p>
            <a:pPr algn="ctr" defTabSz="685800">
              <a:buClrTx/>
            </a:pPr>
            <a:endParaRPr sz="1260" kern="1200" dirty="0">
              <a:solidFill>
                <a:prstClr val="white"/>
              </a:solidFill>
            </a:endParaRPr>
          </a:p>
        </p:txBody>
      </p:sp>
      <p:sp>
        <p:nvSpPr>
          <p:cNvPr id="3" name="Google Shape;502;p54">
            <a:extLst>
              <a:ext uri="{FF2B5EF4-FFF2-40B4-BE49-F238E27FC236}">
                <a16:creationId xmlns:a16="http://schemas.microsoft.com/office/drawing/2014/main" id="{EEA78C56-8A25-1CA8-A3A1-DBED213FA27C}"/>
              </a:ext>
            </a:extLst>
          </p:cNvPr>
          <p:cNvSpPr txBox="1">
            <a:spLocks noGrp="1"/>
          </p:cNvSpPr>
          <p:nvPr>
            <p:ph type="title" idx="4294967295"/>
          </p:nvPr>
        </p:nvSpPr>
        <p:spPr>
          <a:xfrm>
            <a:off x="0" y="210605"/>
            <a:ext cx="9144000" cy="5727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lvl1pPr lvl="0" algn="l" defTabSz="914400" rtl="0" eaLnBrk="1" latinLnBrk="0" hangingPunct="1">
              <a:lnSpc>
                <a:spcPct val="100000"/>
              </a:lnSpc>
              <a:spcBef>
                <a:spcPts val="0"/>
              </a:spcBef>
              <a:spcAft>
                <a:spcPts val="0"/>
              </a:spcAft>
              <a:buSzPts val="2800"/>
              <a:buNone/>
              <a:defRPr sz="4400" kern="1200">
                <a:solidFill>
                  <a:schemeClr val="tx1"/>
                </a:solidFill>
                <a:latin typeface="+mj-lt"/>
                <a:ea typeface="+mj-ea"/>
                <a:cs typeface="+mj-c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pPr marL="0" marR="0" lvl="0" indent="0" algn="ctr" defTabSz="685800" rtl="0" eaLnBrk="1" fontAlgn="auto" latinLnBrk="0" hangingPunct="1">
              <a:lnSpc>
                <a:spcPct val="100000"/>
              </a:lnSpc>
              <a:spcBef>
                <a:spcPts val="0"/>
              </a:spcBef>
              <a:spcAft>
                <a:spcPts val="0"/>
              </a:spcAft>
              <a:buClrTx/>
              <a:buSzPts val="2800"/>
              <a:buFont typeface="Arial"/>
              <a:buNone/>
              <a:tabLst/>
              <a:defRPr/>
            </a:pPr>
            <a:r>
              <a:rPr kumimoji="0" lang="en-US" sz="2800" b="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sym typeface="Arial"/>
              </a:rPr>
              <a:t>History of the ORCID Number in Federal Science Policy</a:t>
            </a:r>
          </a:p>
        </p:txBody>
      </p:sp>
      <p:grpSp>
        <p:nvGrpSpPr>
          <p:cNvPr id="4" name="Google Shape;503;p54" descr="Text box detailing 2019 NIH requirement for trainees to use orcid">
            <a:extLst>
              <a:ext uri="{FF2B5EF4-FFF2-40B4-BE49-F238E27FC236}">
                <a16:creationId xmlns:a16="http://schemas.microsoft.com/office/drawing/2014/main" id="{EF7BC4E1-077F-E585-7746-5A43A1B7D765}"/>
              </a:ext>
            </a:extLst>
          </p:cNvPr>
          <p:cNvGrpSpPr/>
          <p:nvPr/>
        </p:nvGrpSpPr>
        <p:grpSpPr>
          <a:xfrm>
            <a:off x="224388" y="1934775"/>
            <a:ext cx="1683004" cy="1759000"/>
            <a:chOff x="3097513" y="1829000"/>
            <a:chExt cx="1683004" cy="1759000"/>
          </a:xfrm>
        </p:grpSpPr>
        <p:sp>
          <p:nvSpPr>
            <p:cNvPr id="5" name="Google Shape;504;p54">
              <a:extLst>
                <a:ext uri="{FF2B5EF4-FFF2-40B4-BE49-F238E27FC236}">
                  <a16:creationId xmlns:a16="http://schemas.microsoft.com/office/drawing/2014/main" id="{9D469E8A-CE41-4ADE-1BC2-19DBBB2D028C}"/>
                </a:ext>
              </a:extLst>
            </p:cNvPr>
            <p:cNvSpPr/>
            <p:nvPr/>
          </p:nvSpPr>
          <p:spPr>
            <a:xfrm>
              <a:off x="3485717" y="3079475"/>
              <a:ext cx="1294800" cy="133500"/>
            </a:xfrm>
            <a:prstGeom prst="rect">
              <a:avLst/>
            </a:prstGeom>
            <a:solidFill>
              <a:srgbClr val="307AF3"/>
            </a:solidFill>
            <a:ln>
              <a:noFill/>
            </a:ln>
          </p:spPr>
          <p:txBody>
            <a:bodyPr spcFirstLastPara="1" wrap="square" lIns="91425" tIns="91425" rIns="91425" bIns="91425" anchor="ctr" anchorCtr="0">
              <a:noAutofit/>
            </a:bodyPr>
            <a:lstStyle/>
            <a:p>
              <a:pPr defTabSz="685800">
                <a:buClrTx/>
              </a:pPr>
              <a:endParaRPr sz="1800" kern="1200">
                <a:solidFill>
                  <a:prstClr val="black"/>
                </a:solidFill>
                <a:latin typeface="Aptos" panose="02110004020202020204"/>
                <a:ea typeface="+mn-ea"/>
                <a:cs typeface="+mn-cs"/>
              </a:endParaRPr>
            </a:p>
          </p:txBody>
        </p:sp>
        <p:sp>
          <p:nvSpPr>
            <p:cNvPr id="6" name="Google Shape;505;p54">
              <a:extLst>
                <a:ext uri="{FF2B5EF4-FFF2-40B4-BE49-F238E27FC236}">
                  <a16:creationId xmlns:a16="http://schemas.microsoft.com/office/drawing/2014/main" id="{610D933C-9A85-295A-D4F0-C7F200125693}"/>
                </a:ext>
              </a:extLst>
            </p:cNvPr>
            <p:cNvSpPr txBox="1"/>
            <p:nvPr/>
          </p:nvSpPr>
          <p:spPr>
            <a:xfrm>
              <a:off x="3154233" y="3216600"/>
              <a:ext cx="692700" cy="371400"/>
            </a:xfrm>
            <a:prstGeom prst="rect">
              <a:avLst/>
            </a:prstGeom>
            <a:noFill/>
            <a:ln>
              <a:noFill/>
            </a:ln>
          </p:spPr>
          <p:txBody>
            <a:bodyPr spcFirstLastPara="1" wrap="square" lIns="91425" tIns="91425" rIns="91425" bIns="91425" anchor="t" anchorCtr="0">
              <a:noAutofit/>
            </a:bodyPr>
            <a:lstStyle/>
            <a:p>
              <a:pPr algn="ctr" defTabSz="685800">
                <a:lnSpc>
                  <a:spcPct val="115000"/>
                </a:lnSpc>
                <a:spcAft>
                  <a:spcPts val="1600"/>
                </a:spcAft>
                <a:buClrTx/>
              </a:pPr>
              <a:r>
                <a:rPr lang="en" sz="1200" b="1" kern="1200">
                  <a:solidFill>
                    <a:prstClr val="black"/>
                  </a:solidFill>
                  <a:latin typeface="Roboto"/>
                  <a:ea typeface="Roboto"/>
                  <a:cs typeface="Roboto"/>
                  <a:sym typeface="Roboto"/>
                </a:rPr>
                <a:t>2019</a:t>
              </a:r>
              <a:endParaRPr sz="1200" b="1" kern="1200">
                <a:solidFill>
                  <a:prstClr val="black"/>
                </a:solidFill>
                <a:latin typeface="Roboto"/>
                <a:ea typeface="Roboto"/>
                <a:cs typeface="Roboto"/>
                <a:sym typeface="Roboto"/>
              </a:endParaRPr>
            </a:p>
          </p:txBody>
        </p:sp>
        <p:sp>
          <p:nvSpPr>
            <p:cNvPr id="8" name="Google Shape;506;p54">
              <a:extLst>
                <a:ext uri="{FF2B5EF4-FFF2-40B4-BE49-F238E27FC236}">
                  <a16:creationId xmlns:a16="http://schemas.microsoft.com/office/drawing/2014/main" id="{B9BDC693-A78D-F151-FC99-CD1B34321A6F}"/>
                </a:ext>
              </a:extLst>
            </p:cNvPr>
            <p:cNvSpPr txBox="1"/>
            <p:nvPr/>
          </p:nvSpPr>
          <p:spPr>
            <a:xfrm>
              <a:off x="3097513" y="1829000"/>
              <a:ext cx="1683000" cy="1063800"/>
            </a:xfrm>
            <a:prstGeom prst="rect">
              <a:avLst/>
            </a:prstGeom>
            <a:noFill/>
            <a:ln>
              <a:noFill/>
            </a:ln>
          </p:spPr>
          <p:txBody>
            <a:bodyPr spcFirstLastPara="1" wrap="square" lIns="91425" tIns="91425" rIns="91425" bIns="91425" anchor="t" anchorCtr="0">
              <a:noAutofit/>
            </a:bodyPr>
            <a:lstStyle/>
            <a:p>
              <a:pPr defTabSz="685800">
                <a:buClrTx/>
              </a:pPr>
              <a:r>
                <a:rPr lang="en" sz="800" b="1" kern="1200" dirty="0">
                  <a:solidFill>
                    <a:prstClr val="black"/>
                  </a:solidFill>
                  <a:latin typeface="Roboto"/>
                  <a:ea typeface="Roboto"/>
                  <a:cs typeface="Roboto"/>
                  <a:sym typeface="Roboto"/>
                </a:rPr>
                <a:t>NIH </a:t>
              </a:r>
              <a:r>
                <a:rPr lang="en" sz="800" b="1" u="sng" kern="1200" dirty="0">
                  <a:solidFill>
                    <a:srgbClr val="467886"/>
                  </a:solidFill>
                  <a:latin typeface="Roboto"/>
                  <a:ea typeface="Roboto"/>
                  <a:cs typeface="Roboto"/>
                  <a:sym typeface="Roboto"/>
                  <a:hlinkClick r:id="rId3"/>
                </a:rPr>
                <a:t>announces requirement </a:t>
              </a:r>
              <a:r>
                <a:rPr lang="en" sz="800" b="1" kern="1200" dirty="0">
                  <a:solidFill>
                    <a:prstClr val="black"/>
                  </a:solidFill>
                  <a:latin typeface="Roboto"/>
                  <a:ea typeface="Roboto"/>
                  <a:cs typeface="Roboto"/>
                  <a:sym typeface="Roboto"/>
                </a:rPr>
                <a:t>for ORCID use by trainees</a:t>
              </a:r>
              <a:endParaRPr sz="800" b="1" kern="1200" dirty="0">
                <a:solidFill>
                  <a:prstClr val="black"/>
                </a:solidFill>
                <a:latin typeface="Roboto"/>
                <a:ea typeface="Roboto"/>
                <a:cs typeface="Roboto"/>
                <a:sym typeface="Roboto"/>
              </a:endParaRPr>
            </a:p>
            <a:p>
              <a:pPr defTabSz="685800">
                <a:buClrTx/>
              </a:pPr>
              <a:endParaRPr sz="800" b="1" kern="1200" dirty="0">
                <a:solidFill>
                  <a:prstClr val="black"/>
                </a:solidFill>
                <a:latin typeface="Roboto"/>
                <a:ea typeface="Roboto"/>
                <a:cs typeface="Roboto"/>
                <a:sym typeface="Roboto"/>
              </a:endParaRPr>
            </a:p>
            <a:p>
              <a:pPr defTabSz="685800">
                <a:spcAft>
                  <a:spcPts val="1600"/>
                </a:spcAft>
                <a:buClrTx/>
              </a:pPr>
              <a:r>
                <a:rPr lang="en" sz="800" kern="1200" dirty="0">
                  <a:solidFill>
                    <a:prstClr val="black"/>
                  </a:solidFill>
                  <a:latin typeface="Roboto"/>
                  <a:ea typeface="Roboto"/>
                  <a:cs typeface="Roboto"/>
                  <a:sym typeface="Roboto"/>
                </a:rPr>
                <a:t>Grants in the trainee, fellowship, and “K” career series are affected. Also includes AHRQ and CDC.</a:t>
              </a:r>
              <a:endParaRPr sz="800" b="1" kern="1200" dirty="0">
                <a:solidFill>
                  <a:prstClr val="black"/>
                </a:solidFill>
                <a:latin typeface="Roboto"/>
                <a:ea typeface="Roboto"/>
                <a:cs typeface="Roboto"/>
                <a:sym typeface="Roboto"/>
              </a:endParaRPr>
            </a:p>
          </p:txBody>
        </p:sp>
        <p:grpSp>
          <p:nvGrpSpPr>
            <p:cNvPr id="9" name="Google Shape;507;p54">
              <a:extLst>
                <a:ext uri="{FF2B5EF4-FFF2-40B4-BE49-F238E27FC236}">
                  <a16:creationId xmlns:a16="http://schemas.microsoft.com/office/drawing/2014/main" id="{272B09CC-C3BB-1472-5D00-BCEE52BF5045}"/>
                </a:ext>
              </a:extLst>
            </p:cNvPr>
            <p:cNvGrpSpPr/>
            <p:nvPr/>
          </p:nvGrpSpPr>
          <p:grpSpPr>
            <a:xfrm>
              <a:off x="3435870" y="2800065"/>
              <a:ext cx="92400" cy="411825"/>
              <a:chOff x="845575" y="2563700"/>
              <a:chExt cx="92400" cy="411825"/>
            </a:xfrm>
          </p:grpSpPr>
          <p:sp>
            <p:nvSpPr>
              <p:cNvPr id="10" name="Google Shape;508;p54">
                <a:extLst>
                  <a:ext uri="{FF2B5EF4-FFF2-40B4-BE49-F238E27FC236}">
                    <a16:creationId xmlns:a16="http://schemas.microsoft.com/office/drawing/2014/main" id="{BAC8E89E-D317-4E79-709C-34989AD34112}"/>
                  </a:ext>
                </a:extLst>
              </p:cNvPr>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defTabSz="685800">
                  <a:buClrTx/>
                </a:pPr>
                <a:endParaRPr sz="1800" kern="1200">
                  <a:solidFill>
                    <a:prstClr val="black"/>
                  </a:solidFill>
                  <a:latin typeface="Aptos" panose="02110004020202020204"/>
                  <a:ea typeface="+mn-ea"/>
                  <a:cs typeface="+mn-cs"/>
                </a:endParaRPr>
              </a:p>
            </p:txBody>
          </p:sp>
          <p:cxnSp>
            <p:nvCxnSpPr>
              <p:cNvPr id="11" name="Google Shape;509;p54">
                <a:extLst>
                  <a:ext uri="{FF2B5EF4-FFF2-40B4-BE49-F238E27FC236}">
                    <a16:creationId xmlns:a16="http://schemas.microsoft.com/office/drawing/2014/main" id="{6AFF122A-D8F4-129E-E5D8-7BF1EDE6F464}"/>
                  </a:ext>
                </a:extLst>
              </p:cNvPr>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grpSp>
      </p:grpSp>
      <p:grpSp>
        <p:nvGrpSpPr>
          <p:cNvPr id="12" name="Google Shape;510;p54" descr="Text box detailing 2020 increased usage of orcid">
            <a:extLst>
              <a:ext uri="{FF2B5EF4-FFF2-40B4-BE49-F238E27FC236}">
                <a16:creationId xmlns:a16="http://schemas.microsoft.com/office/drawing/2014/main" id="{EAB011BA-0066-FFCF-79AE-7C8A758F6FF9}"/>
              </a:ext>
            </a:extLst>
          </p:cNvPr>
          <p:cNvGrpSpPr/>
          <p:nvPr/>
        </p:nvGrpSpPr>
        <p:grpSpPr>
          <a:xfrm>
            <a:off x="1375577" y="2808371"/>
            <a:ext cx="1826709" cy="1685556"/>
            <a:chOff x="1659101" y="2702596"/>
            <a:chExt cx="1826709" cy="1685556"/>
          </a:xfrm>
        </p:grpSpPr>
        <p:sp>
          <p:nvSpPr>
            <p:cNvPr id="13" name="Google Shape;511;p54">
              <a:extLst>
                <a:ext uri="{FF2B5EF4-FFF2-40B4-BE49-F238E27FC236}">
                  <a16:creationId xmlns:a16="http://schemas.microsoft.com/office/drawing/2014/main" id="{46BC18C5-0FA0-54E5-81EA-E6870A1B4618}"/>
                </a:ext>
              </a:extLst>
            </p:cNvPr>
            <p:cNvSpPr/>
            <p:nvPr/>
          </p:nvSpPr>
          <p:spPr>
            <a:xfrm>
              <a:off x="2191011" y="3079475"/>
              <a:ext cx="1294800" cy="133500"/>
            </a:xfrm>
            <a:prstGeom prst="rect">
              <a:avLst/>
            </a:prstGeom>
            <a:solidFill>
              <a:srgbClr val="0942A1"/>
            </a:solidFill>
            <a:ln>
              <a:noFill/>
            </a:ln>
          </p:spPr>
          <p:txBody>
            <a:bodyPr spcFirstLastPara="1" wrap="square" lIns="91425" tIns="91425" rIns="91425" bIns="91425" anchor="ctr" anchorCtr="0">
              <a:noAutofit/>
            </a:bodyPr>
            <a:lstStyle/>
            <a:p>
              <a:pPr defTabSz="685800">
                <a:buClrTx/>
              </a:pPr>
              <a:endParaRPr sz="1800" kern="1200">
                <a:solidFill>
                  <a:prstClr val="black"/>
                </a:solidFill>
                <a:latin typeface="Aptos" panose="02110004020202020204"/>
                <a:ea typeface="+mn-ea"/>
                <a:cs typeface="+mn-cs"/>
              </a:endParaRPr>
            </a:p>
          </p:txBody>
        </p:sp>
        <p:sp>
          <p:nvSpPr>
            <p:cNvPr id="14" name="Google Shape;512;p54">
              <a:extLst>
                <a:ext uri="{FF2B5EF4-FFF2-40B4-BE49-F238E27FC236}">
                  <a16:creationId xmlns:a16="http://schemas.microsoft.com/office/drawing/2014/main" id="{625952A6-3A43-ADC9-1B68-BE1AD083C52C}"/>
                </a:ext>
              </a:extLst>
            </p:cNvPr>
            <p:cNvSpPr txBox="1"/>
            <p:nvPr/>
          </p:nvSpPr>
          <p:spPr>
            <a:xfrm>
              <a:off x="1828196" y="2702596"/>
              <a:ext cx="745800" cy="371400"/>
            </a:xfrm>
            <a:prstGeom prst="rect">
              <a:avLst/>
            </a:prstGeom>
            <a:noFill/>
            <a:ln>
              <a:noFill/>
            </a:ln>
          </p:spPr>
          <p:txBody>
            <a:bodyPr spcFirstLastPara="1" wrap="square" lIns="91425" tIns="91425" rIns="91425" bIns="91425" anchor="t" anchorCtr="0">
              <a:noAutofit/>
            </a:bodyPr>
            <a:lstStyle/>
            <a:p>
              <a:pPr algn="ctr" defTabSz="685800">
                <a:lnSpc>
                  <a:spcPct val="115000"/>
                </a:lnSpc>
                <a:spcAft>
                  <a:spcPts val="1600"/>
                </a:spcAft>
                <a:buClrTx/>
              </a:pPr>
              <a:r>
                <a:rPr lang="en" sz="1200" b="1" kern="1200">
                  <a:solidFill>
                    <a:prstClr val="black"/>
                  </a:solidFill>
                  <a:latin typeface="Roboto"/>
                  <a:ea typeface="Roboto"/>
                  <a:cs typeface="Roboto"/>
                  <a:sym typeface="Roboto"/>
                </a:rPr>
                <a:t>2020</a:t>
              </a:r>
              <a:endParaRPr sz="1200" b="1" kern="1200">
                <a:solidFill>
                  <a:prstClr val="black"/>
                </a:solidFill>
                <a:latin typeface="Roboto"/>
                <a:ea typeface="Roboto"/>
                <a:cs typeface="Roboto"/>
                <a:sym typeface="Roboto"/>
              </a:endParaRPr>
            </a:p>
          </p:txBody>
        </p:sp>
        <p:sp>
          <p:nvSpPr>
            <p:cNvPr id="15" name="Google Shape;513;p54">
              <a:extLst>
                <a:ext uri="{FF2B5EF4-FFF2-40B4-BE49-F238E27FC236}">
                  <a16:creationId xmlns:a16="http://schemas.microsoft.com/office/drawing/2014/main" id="{6AA7B828-7C20-9A8E-E010-E9FF18B1F55A}"/>
                </a:ext>
              </a:extLst>
            </p:cNvPr>
            <p:cNvSpPr txBox="1"/>
            <p:nvPr/>
          </p:nvSpPr>
          <p:spPr>
            <a:xfrm>
              <a:off x="1659101" y="3444352"/>
              <a:ext cx="1683000" cy="943800"/>
            </a:xfrm>
            <a:prstGeom prst="rect">
              <a:avLst/>
            </a:prstGeom>
            <a:noFill/>
            <a:ln>
              <a:noFill/>
            </a:ln>
          </p:spPr>
          <p:txBody>
            <a:bodyPr spcFirstLastPara="1" wrap="square" lIns="91425" tIns="91425" rIns="91425" bIns="91425" anchor="t" anchorCtr="0">
              <a:noAutofit/>
            </a:bodyPr>
            <a:lstStyle/>
            <a:p>
              <a:pPr defTabSz="685800">
                <a:buClrTx/>
                <a:buSzPts val="800"/>
              </a:pPr>
              <a:r>
                <a:rPr lang="en" sz="800" b="1" kern="1200" dirty="0">
                  <a:solidFill>
                    <a:prstClr val="black"/>
                  </a:solidFill>
                  <a:latin typeface="Roboto"/>
                  <a:ea typeface="Roboto"/>
                  <a:cs typeface="Roboto"/>
                  <a:sym typeface="Roboto"/>
                </a:rPr>
                <a:t>NIH trainees start having to use ORCIDs</a:t>
              </a:r>
              <a:endParaRPr sz="800" b="1" kern="1200" dirty="0">
                <a:solidFill>
                  <a:prstClr val="black"/>
                </a:solidFill>
                <a:latin typeface="Roboto"/>
                <a:ea typeface="Roboto"/>
                <a:cs typeface="Roboto"/>
                <a:sym typeface="Roboto"/>
              </a:endParaRPr>
            </a:p>
            <a:p>
              <a:pPr defTabSz="685800">
                <a:buClrTx/>
                <a:buSzPts val="800"/>
              </a:pPr>
              <a:r>
                <a:rPr lang="en" sz="800" b="1" kern="1200" dirty="0">
                  <a:solidFill>
                    <a:prstClr val="black"/>
                  </a:solidFill>
                  <a:latin typeface="Roboto"/>
                  <a:ea typeface="Roboto"/>
                  <a:cs typeface="Roboto"/>
                  <a:sym typeface="Roboto"/>
                </a:rPr>
                <a:t>eRA Commons allows personnel to link ORCIDs</a:t>
              </a:r>
              <a:endParaRPr sz="800" b="1" kern="1200" dirty="0">
                <a:solidFill>
                  <a:prstClr val="black"/>
                </a:solidFill>
                <a:latin typeface="Roboto"/>
                <a:ea typeface="Roboto"/>
                <a:cs typeface="Roboto"/>
                <a:sym typeface="Roboto"/>
              </a:endParaRPr>
            </a:p>
            <a:p>
              <a:pPr defTabSz="685800">
                <a:buClrTx/>
              </a:pPr>
              <a:endParaRPr sz="800" b="1" kern="1200" dirty="0">
                <a:solidFill>
                  <a:prstClr val="black"/>
                </a:solidFill>
                <a:latin typeface="Roboto"/>
                <a:ea typeface="Roboto"/>
                <a:cs typeface="Roboto"/>
                <a:sym typeface="Roboto"/>
              </a:endParaRPr>
            </a:p>
            <a:p>
              <a:pPr defTabSz="685800">
                <a:spcAft>
                  <a:spcPts val="1600"/>
                </a:spcAft>
                <a:buClrTx/>
              </a:pPr>
              <a:r>
                <a:rPr lang="en" sz="800" kern="1200" dirty="0">
                  <a:solidFill>
                    <a:prstClr val="black"/>
                  </a:solidFill>
                  <a:latin typeface="Roboto"/>
                  <a:ea typeface="Roboto"/>
                  <a:cs typeface="Roboto"/>
                  <a:sym typeface="Roboto"/>
                </a:rPr>
                <a:t>PIs and personnel start noticing ORCIDs more, which raises awareness of them in the grant context. Reinvigorates discussing value of ORCIDs for following graduate student outcomes post-graduation.</a:t>
              </a:r>
              <a:endParaRPr sz="800" b="1" kern="1200" dirty="0">
                <a:solidFill>
                  <a:prstClr val="black"/>
                </a:solidFill>
                <a:latin typeface="Roboto"/>
                <a:ea typeface="Roboto"/>
                <a:cs typeface="Roboto"/>
                <a:sym typeface="Roboto"/>
              </a:endParaRPr>
            </a:p>
          </p:txBody>
        </p:sp>
        <p:grpSp>
          <p:nvGrpSpPr>
            <p:cNvPr id="16" name="Google Shape;514;p54">
              <a:extLst>
                <a:ext uri="{FF2B5EF4-FFF2-40B4-BE49-F238E27FC236}">
                  <a16:creationId xmlns:a16="http://schemas.microsoft.com/office/drawing/2014/main" id="{26405C4F-8662-3D96-55AF-3CDE99D92E4B}"/>
                </a:ext>
              </a:extLst>
            </p:cNvPr>
            <p:cNvGrpSpPr/>
            <p:nvPr/>
          </p:nvGrpSpPr>
          <p:grpSpPr>
            <a:xfrm rot="10800000">
              <a:off x="2149293" y="3079467"/>
              <a:ext cx="92400" cy="411825"/>
              <a:chOff x="2072481" y="2563700"/>
              <a:chExt cx="92400" cy="411825"/>
            </a:xfrm>
          </p:grpSpPr>
          <p:cxnSp>
            <p:nvCxnSpPr>
              <p:cNvPr id="17" name="Google Shape;515;p54">
                <a:extLst>
                  <a:ext uri="{FF2B5EF4-FFF2-40B4-BE49-F238E27FC236}">
                    <a16:creationId xmlns:a16="http://schemas.microsoft.com/office/drawing/2014/main" id="{1EC62708-BB9F-EBCD-0800-D9EFBBA03748}"/>
                  </a:ext>
                </a:extLst>
              </p:cNvPr>
              <p:cNvCxnSpPr/>
              <p:nvPr/>
            </p:nvCxnSpPr>
            <p:spPr>
              <a:xfrm>
                <a:off x="2118681"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8" name="Google Shape;516;p54">
                <a:extLst>
                  <a:ext uri="{FF2B5EF4-FFF2-40B4-BE49-F238E27FC236}">
                    <a16:creationId xmlns:a16="http://schemas.microsoft.com/office/drawing/2014/main" id="{5C7D9CED-BED2-0B16-ADDF-64C4A9A5167D}"/>
                  </a:ext>
                </a:extLst>
              </p:cNvPr>
              <p:cNvSpPr/>
              <p:nvPr/>
            </p:nvSpPr>
            <p:spPr>
              <a:xfrm>
                <a:off x="2072481"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defTabSz="685800">
                  <a:buClrTx/>
                </a:pPr>
                <a:endParaRPr sz="1800" kern="1200">
                  <a:solidFill>
                    <a:prstClr val="black"/>
                  </a:solidFill>
                  <a:latin typeface="Aptos" panose="02110004020202020204"/>
                  <a:ea typeface="+mn-ea"/>
                  <a:cs typeface="+mn-cs"/>
                </a:endParaRPr>
              </a:p>
            </p:txBody>
          </p:sp>
        </p:grpSp>
      </p:grpSp>
      <p:grpSp>
        <p:nvGrpSpPr>
          <p:cNvPr id="19" name="Google Shape;517;p54" descr="Text box detailing NSPM-33 that mentions PIDs">
            <a:extLst>
              <a:ext uri="{FF2B5EF4-FFF2-40B4-BE49-F238E27FC236}">
                <a16:creationId xmlns:a16="http://schemas.microsoft.com/office/drawing/2014/main" id="{7CFF0613-09CF-4D32-87FF-35B126DBCD18}"/>
              </a:ext>
            </a:extLst>
          </p:cNvPr>
          <p:cNvGrpSpPr/>
          <p:nvPr/>
        </p:nvGrpSpPr>
        <p:grpSpPr>
          <a:xfrm>
            <a:off x="2870700" y="1934774"/>
            <a:ext cx="1683000" cy="1759001"/>
            <a:chOff x="3154225" y="1828998"/>
            <a:chExt cx="1683000" cy="1759001"/>
          </a:xfrm>
        </p:grpSpPr>
        <p:sp>
          <p:nvSpPr>
            <p:cNvPr id="20" name="Google Shape;518;p54">
              <a:extLst>
                <a:ext uri="{FF2B5EF4-FFF2-40B4-BE49-F238E27FC236}">
                  <a16:creationId xmlns:a16="http://schemas.microsoft.com/office/drawing/2014/main" id="{590C12A5-6509-A531-D172-5E547F9F36E2}"/>
                </a:ext>
              </a:extLst>
            </p:cNvPr>
            <p:cNvSpPr/>
            <p:nvPr/>
          </p:nvSpPr>
          <p:spPr>
            <a:xfrm>
              <a:off x="3485717" y="3079475"/>
              <a:ext cx="1294800" cy="133500"/>
            </a:xfrm>
            <a:prstGeom prst="rect">
              <a:avLst/>
            </a:prstGeom>
            <a:solidFill>
              <a:srgbClr val="307AF3"/>
            </a:solidFill>
            <a:ln>
              <a:noFill/>
            </a:ln>
          </p:spPr>
          <p:txBody>
            <a:bodyPr spcFirstLastPara="1" wrap="square" lIns="91425" tIns="91425" rIns="91425" bIns="91425" anchor="ctr" anchorCtr="0">
              <a:noAutofit/>
            </a:bodyPr>
            <a:lstStyle/>
            <a:p>
              <a:pPr defTabSz="685800">
                <a:buClrTx/>
              </a:pPr>
              <a:endParaRPr sz="1800" kern="1200">
                <a:solidFill>
                  <a:prstClr val="black"/>
                </a:solidFill>
                <a:latin typeface="Aptos" panose="02110004020202020204"/>
                <a:ea typeface="+mn-ea"/>
                <a:cs typeface="+mn-cs"/>
              </a:endParaRPr>
            </a:p>
          </p:txBody>
        </p:sp>
        <p:sp>
          <p:nvSpPr>
            <p:cNvPr id="21" name="Google Shape;519;p54">
              <a:extLst>
                <a:ext uri="{FF2B5EF4-FFF2-40B4-BE49-F238E27FC236}">
                  <a16:creationId xmlns:a16="http://schemas.microsoft.com/office/drawing/2014/main" id="{E223BF28-B04B-A4BE-8B1D-1955D31C19F9}"/>
                </a:ext>
              </a:extLst>
            </p:cNvPr>
            <p:cNvSpPr txBox="1"/>
            <p:nvPr/>
          </p:nvSpPr>
          <p:spPr>
            <a:xfrm>
              <a:off x="3154233" y="3216600"/>
              <a:ext cx="692700" cy="371400"/>
            </a:xfrm>
            <a:prstGeom prst="rect">
              <a:avLst/>
            </a:prstGeom>
            <a:noFill/>
            <a:ln>
              <a:noFill/>
            </a:ln>
          </p:spPr>
          <p:txBody>
            <a:bodyPr spcFirstLastPara="1" wrap="square" lIns="91425" tIns="91425" rIns="91425" bIns="91425" anchor="t" anchorCtr="0">
              <a:noAutofit/>
            </a:bodyPr>
            <a:lstStyle/>
            <a:p>
              <a:pPr algn="ctr" defTabSz="685800">
                <a:lnSpc>
                  <a:spcPct val="115000"/>
                </a:lnSpc>
                <a:spcAft>
                  <a:spcPts val="1600"/>
                </a:spcAft>
                <a:buClrTx/>
              </a:pPr>
              <a:r>
                <a:rPr lang="en" sz="1200" b="1" kern="1200">
                  <a:solidFill>
                    <a:prstClr val="black"/>
                  </a:solidFill>
                  <a:latin typeface="Roboto"/>
                  <a:ea typeface="Roboto"/>
                  <a:cs typeface="Roboto"/>
                  <a:sym typeface="Roboto"/>
                </a:rPr>
                <a:t>2021</a:t>
              </a:r>
              <a:endParaRPr sz="1200" b="1" kern="1200">
                <a:solidFill>
                  <a:prstClr val="black"/>
                </a:solidFill>
                <a:latin typeface="Roboto"/>
                <a:ea typeface="Roboto"/>
                <a:cs typeface="Roboto"/>
                <a:sym typeface="Roboto"/>
              </a:endParaRPr>
            </a:p>
          </p:txBody>
        </p:sp>
        <p:sp>
          <p:nvSpPr>
            <p:cNvPr id="22" name="Google Shape;520;p54">
              <a:extLst>
                <a:ext uri="{FF2B5EF4-FFF2-40B4-BE49-F238E27FC236}">
                  <a16:creationId xmlns:a16="http://schemas.microsoft.com/office/drawing/2014/main" id="{ECD8D10C-7D00-D6AE-89C6-96158E580844}"/>
                </a:ext>
              </a:extLst>
            </p:cNvPr>
            <p:cNvSpPr txBox="1"/>
            <p:nvPr/>
          </p:nvSpPr>
          <p:spPr>
            <a:xfrm>
              <a:off x="3154225" y="1828998"/>
              <a:ext cx="1683000" cy="1018800"/>
            </a:xfrm>
            <a:prstGeom prst="rect">
              <a:avLst/>
            </a:prstGeom>
            <a:noFill/>
            <a:ln>
              <a:noFill/>
            </a:ln>
          </p:spPr>
          <p:txBody>
            <a:bodyPr spcFirstLastPara="1" wrap="square" lIns="91425" tIns="91425" rIns="91425" bIns="91425" anchor="t" anchorCtr="0">
              <a:noAutofit/>
            </a:bodyPr>
            <a:lstStyle/>
            <a:p>
              <a:pPr defTabSz="685800">
                <a:buClrTx/>
              </a:pPr>
              <a:r>
                <a:rPr lang="en-US" sz="800" b="1" u="sng" kern="1200" dirty="0">
                  <a:solidFill>
                    <a:srgbClr val="467886"/>
                  </a:solidFill>
                  <a:latin typeface="Roboto"/>
                  <a:ea typeface="Roboto"/>
                  <a:cs typeface="Roboto"/>
                  <a:sym typeface="Roboto"/>
                  <a:hlinkClick r:id="rId4"/>
                </a:rPr>
                <a:t>NSPM-33</a:t>
              </a:r>
              <a:r>
                <a:rPr lang="en" sz="800" b="1" kern="1200" dirty="0">
                  <a:solidFill>
                    <a:prstClr val="black"/>
                  </a:solidFill>
                  <a:latin typeface="Roboto"/>
                  <a:ea typeface="Roboto"/>
                  <a:cs typeface="Roboto"/>
                  <a:sym typeface="Roboto"/>
                </a:rPr>
                <a:t> mentions Digital Persistent Identifiers </a:t>
              </a:r>
              <a:endParaRPr sz="800" b="1" kern="1200" dirty="0">
                <a:solidFill>
                  <a:prstClr val="black"/>
                </a:solidFill>
                <a:latin typeface="Roboto"/>
                <a:ea typeface="Roboto"/>
                <a:cs typeface="Roboto"/>
                <a:sym typeface="Roboto"/>
              </a:endParaRPr>
            </a:p>
            <a:p>
              <a:pPr defTabSz="685800">
                <a:buClrTx/>
              </a:pPr>
              <a:endParaRPr sz="800" b="1" kern="1200" dirty="0">
                <a:solidFill>
                  <a:prstClr val="black"/>
                </a:solidFill>
                <a:latin typeface="Roboto"/>
                <a:ea typeface="Roboto"/>
                <a:cs typeface="Roboto"/>
                <a:sym typeface="Roboto"/>
              </a:endParaRPr>
            </a:p>
            <a:p>
              <a:pPr defTabSz="685800">
                <a:spcAft>
                  <a:spcPts val="1600"/>
                </a:spcAft>
                <a:buClrTx/>
              </a:pPr>
              <a:r>
                <a:rPr lang="en" sz="800" kern="1200" dirty="0">
                  <a:solidFill>
                    <a:prstClr val="black"/>
                  </a:solidFill>
                  <a:latin typeface="Roboto"/>
                  <a:ea typeface="Roboto"/>
                  <a:cs typeface="Roboto"/>
                  <a:sym typeface="Roboto"/>
                </a:rPr>
                <a:t>WIde-reaching federal STEM security policy includes persistent identifiers as part of identity management</a:t>
              </a:r>
              <a:endParaRPr sz="800" b="1" kern="1200" dirty="0">
                <a:solidFill>
                  <a:prstClr val="black"/>
                </a:solidFill>
                <a:latin typeface="Roboto"/>
                <a:ea typeface="Roboto"/>
                <a:cs typeface="Roboto"/>
                <a:sym typeface="Roboto"/>
              </a:endParaRPr>
            </a:p>
          </p:txBody>
        </p:sp>
        <p:grpSp>
          <p:nvGrpSpPr>
            <p:cNvPr id="23" name="Google Shape;521;p54">
              <a:extLst>
                <a:ext uri="{FF2B5EF4-FFF2-40B4-BE49-F238E27FC236}">
                  <a16:creationId xmlns:a16="http://schemas.microsoft.com/office/drawing/2014/main" id="{22ABBEEE-9664-CAED-FCB5-BF360B15DAD4}"/>
                </a:ext>
              </a:extLst>
            </p:cNvPr>
            <p:cNvGrpSpPr/>
            <p:nvPr/>
          </p:nvGrpSpPr>
          <p:grpSpPr>
            <a:xfrm>
              <a:off x="3435870" y="2800065"/>
              <a:ext cx="92400" cy="411825"/>
              <a:chOff x="845575" y="2563700"/>
              <a:chExt cx="92400" cy="411825"/>
            </a:xfrm>
          </p:grpSpPr>
          <p:sp>
            <p:nvSpPr>
              <p:cNvPr id="24" name="Google Shape;522;p54">
                <a:extLst>
                  <a:ext uri="{FF2B5EF4-FFF2-40B4-BE49-F238E27FC236}">
                    <a16:creationId xmlns:a16="http://schemas.microsoft.com/office/drawing/2014/main" id="{78B8B986-20C2-D7BC-D436-E792C706A9C6}"/>
                  </a:ext>
                </a:extLst>
              </p:cNvPr>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defTabSz="685800">
                  <a:buClrTx/>
                </a:pPr>
                <a:endParaRPr sz="1800" kern="1200">
                  <a:solidFill>
                    <a:prstClr val="black"/>
                  </a:solidFill>
                  <a:latin typeface="Aptos" panose="02110004020202020204"/>
                  <a:ea typeface="+mn-ea"/>
                  <a:cs typeface="+mn-cs"/>
                </a:endParaRPr>
              </a:p>
            </p:txBody>
          </p:sp>
          <p:cxnSp>
            <p:nvCxnSpPr>
              <p:cNvPr id="25" name="Google Shape;523;p54">
                <a:extLst>
                  <a:ext uri="{FF2B5EF4-FFF2-40B4-BE49-F238E27FC236}">
                    <a16:creationId xmlns:a16="http://schemas.microsoft.com/office/drawing/2014/main" id="{C13D68E6-CDD5-2E01-D2F2-F99EC333CD06}"/>
                  </a:ext>
                </a:extLst>
              </p:cNvPr>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grpSp>
      </p:grpSp>
      <p:grpSp>
        <p:nvGrpSpPr>
          <p:cNvPr id="26" name="Google Shape;524;p54" descr="Text box detailing 2023 NSF requirement for ORCID usage">
            <a:extLst>
              <a:ext uri="{FF2B5EF4-FFF2-40B4-BE49-F238E27FC236}">
                <a16:creationId xmlns:a16="http://schemas.microsoft.com/office/drawing/2014/main" id="{63BF91D7-7453-DF9C-49E5-72514F8310E7}"/>
              </a:ext>
            </a:extLst>
          </p:cNvPr>
          <p:cNvGrpSpPr/>
          <p:nvPr/>
        </p:nvGrpSpPr>
        <p:grpSpPr>
          <a:xfrm>
            <a:off x="4063506" y="2808372"/>
            <a:ext cx="1728191" cy="1657372"/>
            <a:chOff x="4347030" y="2702596"/>
            <a:chExt cx="1728191" cy="1657372"/>
          </a:xfrm>
        </p:grpSpPr>
        <p:sp>
          <p:nvSpPr>
            <p:cNvPr id="27" name="Google Shape;525;p54">
              <a:extLst>
                <a:ext uri="{FF2B5EF4-FFF2-40B4-BE49-F238E27FC236}">
                  <a16:creationId xmlns:a16="http://schemas.microsoft.com/office/drawing/2014/main" id="{4D479E36-466A-D252-C16D-4EAE899EFA73}"/>
                </a:ext>
              </a:extLst>
            </p:cNvPr>
            <p:cNvSpPr/>
            <p:nvPr/>
          </p:nvSpPr>
          <p:spPr>
            <a:xfrm>
              <a:off x="4780421" y="3079475"/>
              <a:ext cx="1294800" cy="133500"/>
            </a:xfrm>
            <a:prstGeom prst="rect">
              <a:avLst/>
            </a:prstGeom>
            <a:solidFill>
              <a:srgbClr val="0942A1"/>
            </a:solidFill>
            <a:ln>
              <a:noFill/>
            </a:ln>
          </p:spPr>
          <p:txBody>
            <a:bodyPr spcFirstLastPara="1" wrap="square" lIns="91425" tIns="91425" rIns="91425" bIns="91425" anchor="ctr" anchorCtr="0">
              <a:noAutofit/>
            </a:bodyPr>
            <a:lstStyle/>
            <a:p>
              <a:pPr defTabSz="685800">
                <a:buClrTx/>
              </a:pPr>
              <a:endParaRPr sz="1800" kern="1200">
                <a:solidFill>
                  <a:prstClr val="black"/>
                </a:solidFill>
                <a:latin typeface="Aptos" panose="02110004020202020204"/>
                <a:ea typeface="+mn-ea"/>
                <a:cs typeface="+mn-cs"/>
              </a:endParaRPr>
            </a:p>
          </p:txBody>
        </p:sp>
        <p:grpSp>
          <p:nvGrpSpPr>
            <p:cNvPr id="28" name="Google Shape;526;p54">
              <a:extLst>
                <a:ext uri="{FF2B5EF4-FFF2-40B4-BE49-F238E27FC236}">
                  <a16:creationId xmlns:a16="http://schemas.microsoft.com/office/drawing/2014/main" id="{8640FF58-3B23-4009-21EE-B3AE15C18836}"/>
                </a:ext>
              </a:extLst>
            </p:cNvPr>
            <p:cNvGrpSpPr/>
            <p:nvPr/>
          </p:nvGrpSpPr>
          <p:grpSpPr>
            <a:xfrm rot="10800000">
              <a:off x="4737413" y="3079467"/>
              <a:ext cx="92400" cy="411825"/>
              <a:chOff x="2070100" y="2563700"/>
              <a:chExt cx="92400" cy="411825"/>
            </a:xfrm>
          </p:grpSpPr>
          <p:cxnSp>
            <p:nvCxnSpPr>
              <p:cNvPr id="31" name="Google Shape;527;p54">
                <a:extLst>
                  <a:ext uri="{FF2B5EF4-FFF2-40B4-BE49-F238E27FC236}">
                    <a16:creationId xmlns:a16="http://schemas.microsoft.com/office/drawing/2014/main" id="{029F5DF8-3230-456F-9DC5-1C050DCFC14F}"/>
                  </a:ext>
                </a:extLst>
              </p:cNvPr>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32" name="Google Shape;528;p54">
                <a:extLst>
                  <a:ext uri="{FF2B5EF4-FFF2-40B4-BE49-F238E27FC236}">
                    <a16:creationId xmlns:a16="http://schemas.microsoft.com/office/drawing/2014/main" id="{D5E94376-6A09-F793-7E27-45B5BDAE7AE7}"/>
                  </a:ext>
                </a:extLst>
              </p:cNvPr>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defTabSz="685800">
                  <a:buClrTx/>
                </a:pPr>
                <a:endParaRPr sz="1800" kern="1200">
                  <a:solidFill>
                    <a:prstClr val="black"/>
                  </a:solidFill>
                  <a:latin typeface="Aptos" panose="02110004020202020204"/>
                  <a:ea typeface="+mn-ea"/>
                  <a:cs typeface="+mn-cs"/>
                </a:endParaRPr>
              </a:p>
            </p:txBody>
          </p:sp>
        </p:grpSp>
        <p:sp>
          <p:nvSpPr>
            <p:cNvPr id="29" name="Google Shape;529;p54">
              <a:extLst>
                <a:ext uri="{FF2B5EF4-FFF2-40B4-BE49-F238E27FC236}">
                  <a16:creationId xmlns:a16="http://schemas.microsoft.com/office/drawing/2014/main" id="{BD71C54D-B8D8-2B38-EC94-1EC97857F291}"/>
                </a:ext>
              </a:extLst>
            </p:cNvPr>
            <p:cNvSpPr txBox="1"/>
            <p:nvPr/>
          </p:nvSpPr>
          <p:spPr>
            <a:xfrm>
              <a:off x="4413187" y="2702596"/>
              <a:ext cx="745800" cy="371400"/>
            </a:xfrm>
            <a:prstGeom prst="rect">
              <a:avLst/>
            </a:prstGeom>
            <a:noFill/>
            <a:ln>
              <a:noFill/>
            </a:ln>
          </p:spPr>
          <p:txBody>
            <a:bodyPr spcFirstLastPara="1" wrap="square" lIns="91425" tIns="91425" rIns="91425" bIns="91425" anchor="t" anchorCtr="0">
              <a:noAutofit/>
            </a:bodyPr>
            <a:lstStyle/>
            <a:p>
              <a:pPr algn="ctr" defTabSz="685800">
                <a:lnSpc>
                  <a:spcPct val="115000"/>
                </a:lnSpc>
                <a:spcAft>
                  <a:spcPts val="1600"/>
                </a:spcAft>
                <a:buClrTx/>
              </a:pPr>
              <a:r>
                <a:rPr lang="en" sz="1200" b="1" kern="1200">
                  <a:solidFill>
                    <a:prstClr val="black"/>
                  </a:solidFill>
                  <a:latin typeface="Roboto"/>
                  <a:ea typeface="Roboto"/>
                  <a:cs typeface="Roboto"/>
                  <a:sym typeface="Roboto"/>
                </a:rPr>
                <a:t>2023</a:t>
              </a:r>
              <a:endParaRPr sz="1200" b="1" kern="1200">
                <a:solidFill>
                  <a:prstClr val="black"/>
                </a:solidFill>
                <a:latin typeface="Roboto"/>
                <a:ea typeface="Roboto"/>
                <a:cs typeface="Roboto"/>
                <a:sym typeface="Roboto"/>
              </a:endParaRPr>
            </a:p>
          </p:txBody>
        </p:sp>
        <p:sp>
          <p:nvSpPr>
            <p:cNvPr id="30" name="Google Shape;530;p54">
              <a:extLst>
                <a:ext uri="{FF2B5EF4-FFF2-40B4-BE49-F238E27FC236}">
                  <a16:creationId xmlns:a16="http://schemas.microsoft.com/office/drawing/2014/main" id="{6753195D-97B5-799E-E442-ACB98153EDDF}"/>
                </a:ext>
              </a:extLst>
            </p:cNvPr>
            <p:cNvSpPr txBox="1"/>
            <p:nvPr/>
          </p:nvSpPr>
          <p:spPr>
            <a:xfrm>
              <a:off x="4347030" y="3416169"/>
              <a:ext cx="1683000" cy="943800"/>
            </a:xfrm>
            <a:prstGeom prst="rect">
              <a:avLst/>
            </a:prstGeom>
            <a:noFill/>
            <a:ln>
              <a:noFill/>
            </a:ln>
          </p:spPr>
          <p:txBody>
            <a:bodyPr spcFirstLastPara="1" wrap="square" lIns="91425" tIns="91425" rIns="91425" bIns="91425" anchor="t" anchorCtr="0">
              <a:noAutofit/>
            </a:bodyPr>
            <a:lstStyle/>
            <a:p>
              <a:pPr defTabSz="685800">
                <a:buClrTx/>
              </a:pPr>
              <a:r>
                <a:rPr lang="en" sz="800" b="1" kern="1200">
                  <a:solidFill>
                    <a:prstClr val="black"/>
                  </a:solidFill>
                  <a:latin typeface="Roboto"/>
                  <a:ea typeface="Roboto"/>
                  <a:cs typeface="Roboto"/>
                  <a:sym typeface="Roboto"/>
                </a:rPr>
                <a:t>NSF starts requiring ORCIDs</a:t>
              </a:r>
              <a:endParaRPr sz="800" b="1" kern="1200">
                <a:solidFill>
                  <a:prstClr val="black"/>
                </a:solidFill>
                <a:latin typeface="Roboto"/>
                <a:ea typeface="Roboto"/>
                <a:cs typeface="Roboto"/>
                <a:sym typeface="Roboto"/>
              </a:endParaRPr>
            </a:p>
            <a:p>
              <a:pPr defTabSz="685800">
                <a:buClrTx/>
              </a:pPr>
              <a:endParaRPr sz="800" b="1" kern="1200">
                <a:solidFill>
                  <a:prstClr val="black"/>
                </a:solidFill>
                <a:latin typeface="Roboto"/>
                <a:ea typeface="Roboto"/>
                <a:cs typeface="Roboto"/>
                <a:sym typeface="Roboto"/>
              </a:endParaRPr>
            </a:p>
            <a:p>
              <a:pPr defTabSz="685800">
                <a:spcAft>
                  <a:spcPts val="1600"/>
                </a:spcAft>
                <a:buClrTx/>
              </a:pPr>
              <a:r>
                <a:rPr lang="en" sz="800" kern="1200">
                  <a:solidFill>
                    <a:prstClr val="black"/>
                  </a:solidFill>
                  <a:latin typeface="Roboto"/>
                  <a:ea typeface="Roboto"/>
                  <a:cs typeface="Roboto"/>
                  <a:sym typeface="Roboto"/>
                </a:rPr>
                <a:t>Research.gov and NSF SciENcv biosketches in the “common forms” format must include ORCID</a:t>
              </a:r>
              <a:endParaRPr sz="800" b="1" kern="1200">
                <a:solidFill>
                  <a:prstClr val="black"/>
                </a:solidFill>
                <a:latin typeface="Roboto"/>
                <a:ea typeface="Roboto"/>
                <a:cs typeface="Roboto"/>
                <a:sym typeface="Roboto"/>
              </a:endParaRPr>
            </a:p>
          </p:txBody>
        </p:sp>
      </p:grpSp>
      <p:grpSp>
        <p:nvGrpSpPr>
          <p:cNvPr id="40" name="Google Shape;538;p54" descr="Textbox detailing 2024 warning from NIH that orcid requirements were coming">
            <a:extLst>
              <a:ext uri="{FF2B5EF4-FFF2-40B4-BE49-F238E27FC236}">
                <a16:creationId xmlns:a16="http://schemas.microsoft.com/office/drawing/2014/main" id="{78A36AB2-A45E-EAF3-4765-740E30D32874}"/>
              </a:ext>
            </a:extLst>
          </p:cNvPr>
          <p:cNvGrpSpPr/>
          <p:nvPr/>
        </p:nvGrpSpPr>
        <p:grpSpPr>
          <a:xfrm>
            <a:off x="5424230" y="2070843"/>
            <a:ext cx="1683000" cy="1622933"/>
            <a:chOff x="5707755" y="1965067"/>
            <a:chExt cx="1683000" cy="1622933"/>
          </a:xfrm>
        </p:grpSpPr>
        <p:sp>
          <p:nvSpPr>
            <p:cNvPr id="41" name="Google Shape;539;p54">
              <a:extLst>
                <a:ext uri="{FF2B5EF4-FFF2-40B4-BE49-F238E27FC236}">
                  <a16:creationId xmlns:a16="http://schemas.microsoft.com/office/drawing/2014/main" id="{B93CAFD9-0730-8F9E-8A1A-74CE3DABFE97}"/>
                </a:ext>
              </a:extLst>
            </p:cNvPr>
            <p:cNvSpPr/>
            <p:nvPr/>
          </p:nvSpPr>
          <p:spPr>
            <a:xfrm>
              <a:off x="6075125" y="3079475"/>
              <a:ext cx="1294800" cy="133500"/>
            </a:xfrm>
            <a:prstGeom prst="rect">
              <a:avLst/>
            </a:prstGeom>
            <a:solidFill>
              <a:srgbClr val="307AF3"/>
            </a:solidFill>
            <a:ln>
              <a:noFill/>
            </a:ln>
          </p:spPr>
          <p:txBody>
            <a:bodyPr spcFirstLastPara="1" wrap="square" lIns="91425" tIns="91425" rIns="91425" bIns="91425" anchor="ctr" anchorCtr="0">
              <a:noAutofit/>
            </a:bodyPr>
            <a:lstStyle/>
            <a:p>
              <a:pPr defTabSz="685800">
                <a:buClrTx/>
              </a:pPr>
              <a:endParaRPr sz="1800" kern="1200">
                <a:solidFill>
                  <a:prstClr val="black"/>
                </a:solidFill>
                <a:latin typeface="Aptos" panose="02110004020202020204"/>
                <a:ea typeface="+mn-ea"/>
                <a:cs typeface="+mn-cs"/>
              </a:endParaRPr>
            </a:p>
          </p:txBody>
        </p:sp>
        <p:grpSp>
          <p:nvGrpSpPr>
            <p:cNvPr id="42" name="Google Shape;540;p54">
              <a:extLst>
                <a:ext uri="{FF2B5EF4-FFF2-40B4-BE49-F238E27FC236}">
                  <a16:creationId xmlns:a16="http://schemas.microsoft.com/office/drawing/2014/main" id="{F7628787-4450-A5F5-416B-BE7384706043}"/>
                </a:ext>
              </a:extLst>
            </p:cNvPr>
            <p:cNvGrpSpPr/>
            <p:nvPr/>
          </p:nvGrpSpPr>
          <p:grpSpPr>
            <a:xfrm>
              <a:off x="6031394" y="2800065"/>
              <a:ext cx="92400" cy="411825"/>
              <a:chOff x="845575" y="2563700"/>
              <a:chExt cx="92400" cy="411825"/>
            </a:xfrm>
          </p:grpSpPr>
          <p:cxnSp>
            <p:nvCxnSpPr>
              <p:cNvPr id="45" name="Google Shape;541;p54">
                <a:extLst>
                  <a:ext uri="{FF2B5EF4-FFF2-40B4-BE49-F238E27FC236}">
                    <a16:creationId xmlns:a16="http://schemas.microsoft.com/office/drawing/2014/main" id="{C35E2C96-47A8-AD94-5801-B18647B73441}"/>
                  </a:ext>
                </a:extLst>
              </p:cNvPr>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46" name="Google Shape;542;p54">
                <a:extLst>
                  <a:ext uri="{FF2B5EF4-FFF2-40B4-BE49-F238E27FC236}">
                    <a16:creationId xmlns:a16="http://schemas.microsoft.com/office/drawing/2014/main" id="{26B626B8-3568-FCB1-CDF5-43AA127C842D}"/>
                  </a:ext>
                </a:extLst>
              </p:cNvPr>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defTabSz="685800">
                  <a:buClrTx/>
                </a:pPr>
                <a:endParaRPr sz="1800" kern="1200">
                  <a:solidFill>
                    <a:prstClr val="black"/>
                  </a:solidFill>
                  <a:latin typeface="Aptos" panose="02110004020202020204"/>
                  <a:ea typeface="+mn-ea"/>
                  <a:cs typeface="+mn-cs"/>
                </a:endParaRPr>
              </a:p>
            </p:txBody>
          </p:sp>
        </p:grpSp>
        <p:sp>
          <p:nvSpPr>
            <p:cNvPr id="43" name="Google Shape;543;p54">
              <a:extLst>
                <a:ext uri="{FF2B5EF4-FFF2-40B4-BE49-F238E27FC236}">
                  <a16:creationId xmlns:a16="http://schemas.microsoft.com/office/drawing/2014/main" id="{09EFE64E-D145-96F1-1E39-264873B99D37}"/>
                </a:ext>
              </a:extLst>
            </p:cNvPr>
            <p:cNvSpPr txBox="1"/>
            <p:nvPr/>
          </p:nvSpPr>
          <p:spPr>
            <a:xfrm>
              <a:off x="5707757" y="3216600"/>
              <a:ext cx="745800" cy="371400"/>
            </a:xfrm>
            <a:prstGeom prst="rect">
              <a:avLst/>
            </a:prstGeom>
            <a:noFill/>
            <a:ln>
              <a:noFill/>
            </a:ln>
          </p:spPr>
          <p:txBody>
            <a:bodyPr spcFirstLastPara="1" wrap="square" lIns="91425" tIns="91425" rIns="91425" bIns="91425" anchor="t" anchorCtr="0">
              <a:noAutofit/>
            </a:bodyPr>
            <a:lstStyle/>
            <a:p>
              <a:pPr algn="ctr" defTabSz="685800">
                <a:lnSpc>
                  <a:spcPct val="115000"/>
                </a:lnSpc>
                <a:spcAft>
                  <a:spcPts val="1600"/>
                </a:spcAft>
                <a:buClrTx/>
              </a:pPr>
              <a:r>
                <a:rPr lang="en" sz="1200" b="1" kern="1200">
                  <a:solidFill>
                    <a:prstClr val="black"/>
                  </a:solidFill>
                  <a:latin typeface="Roboto"/>
                  <a:ea typeface="Roboto"/>
                  <a:cs typeface="Roboto"/>
                  <a:sym typeface="Roboto"/>
                </a:rPr>
                <a:t>2024</a:t>
              </a:r>
              <a:endParaRPr sz="1200" b="1" kern="1200">
                <a:solidFill>
                  <a:prstClr val="black"/>
                </a:solidFill>
                <a:latin typeface="Roboto"/>
                <a:ea typeface="Roboto"/>
                <a:cs typeface="Roboto"/>
                <a:sym typeface="Roboto"/>
              </a:endParaRPr>
            </a:p>
          </p:txBody>
        </p:sp>
        <p:sp>
          <p:nvSpPr>
            <p:cNvPr id="44" name="Google Shape;544;p54">
              <a:extLst>
                <a:ext uri="{FF2B5EF4-FFF2-40B4-BE49-F238E27FC236}">
                  <a16:creationId xmlns:a16="http://schemas.microsoft.com/office/drawing/2014/main" id="{64BA553F-3A3B-7B44-46FD-B0CB648470EC}"/>
                </a:ext>
              </a:extLst>
            </p:cNvPr>
            <p:cNvSpPr txBox="1"/>
            <p:nvPr/>
          </p:nvSpPr>
          <p:spPr>
            <a:xfrm>
              <a:off x="5707755" y="1965067"/>
              <a:ext cx="1683000" cy="943800"/>
            </a:xfrm>
            <a:prstGeom prst="rect">
              <a:avLst/>
            </a:prstGeom>
            <a:noFill/>
            <a:ln>
              <a:noFill/>
            </a:ln>
          </p:spPr>
          <p:txBody>
            <a:bodyPr spcFirstLastPara="1" wrap="square" lIns="91425" tIns="91425" rIns="91425" bIns="91425" anchor="t" anchorCtr="0">
              <a:noAutofit/>
            </a:bodyPr>
            <a:lstStyle/>
            <a:p>
              <a:pPr defTabSz="685800">
                <a:buClrTx/>
              </a:pPr>
              <a:r>
                <a:rPr lang="en" sz="800" b="1" kern="1200">
                  <a:solidFill>
                    <a:prstClr val="black"/>
                  </a:solidFill>
                  <a:latin typeface="Roboto"/>
                  <a:ea typeface="Roboto"/>
                  <a:cs typeface="Roboto"/>
                  <a:sym typeface="Roboto"/>
                </a:rPr>
                <a:t>NIH </a:t>
              </a:r>
              <a:r>
                <a:rPr lang="en" sz="800" b="1" u="sng" kern="1200">
                  <a:solidFill>
                    <a:srgbClr val="467886"/>
                  </a:solidFill>
                  <a:latin typeface="Roboto"/>
                  <a:ea typeface="Roboto"/>
                  <a:cs typeface="Roboto"/>
                  <a:sym typeface="Roboto"/>
                  <a:hlinkClick r:id="rId5"/>
                </a:rPr>
                <a:t>warns of forthcoming </a:t>
              </a:r>
              <a:r>
                <a:rPr lang="en" sz="800" b="1" kern="1200">
                  <a:solidFill>
                    <a:prstClr val="black"/>
                  </a:solidFill>
                  <a:latin typeface="Roboto"/>
                  <a:ea typeface="Roboto"/>
                  <a:cs typeface="Roboto"/>
                  <a:sym typeface="Roboto"/>
                </a:rPr>
                <a:t>ORCID and SciENcv requirements</a:t>
              </a:r>
              <a:endParaRPr sz="800" b="1" kern="1200">
                <a:solidFill>
                  <a:prstClr val="black"/>
                </a:solidFill>
                <a:latin typeface="Roboto"/>
                <a:ea typeface="Roboto"/>
                <a:cs typeface="Roboto"/>
                <a:sym typeface="Roboto"/>
              </a:endParaRPr>
            </a:p>
            <a:p>
              <a:pPr defTabSz="685800">
                <a:buClrTx/>
              </a:pPr>
              <a:endParaRPr sz="800" b="1" kern="1200">
                <a:solidFill>
                  <a:prstClr val="black"/>
                </a:solidFill>
                <a:latin typeface="Roboto"/>
                <a:ea typeface="Roboto"/>
                <a:cs typeface="Roboto"/>
                <a:sym typeface="Roboto"/>
              </a:endParaRPr>
            </a:p>
            <a:p>
              <a:pPr defTabSz="685800">
                <a:spcAft>
                  <a:spcPts val="1600"/>
                </a:spcAft>
                <a:buClrTx/>
              </a:pPr>
              <a:r>
                <a:rPr lang="en" sz="800" kern="1200">
                  <a:solidFill>
                    <a:prstClr val="black"/>
                  </a:solidFill>
                  <a:latin typeface="Roboto"/>
                  <a:ea typeface="Roboto"/>
                  <a:cs typeface="Roboto"/>
                  <a:sym typeface="Roboto"/>
                </a:rPr>
                <a:t>Despite this long warning, implementation is still a mess</a:t>
              </a:r>
              <a:endParaRPr sz="800" b="1" kern="1200">
                <a:solidFill>
                  <a:prstClr val="black"/>
                </a:solidFill>
                <a:latin typeface="Roboto"/>
                <a:ea typeface="Roboto"/>
                <a:cs typeface="Roboto"/>
                <a:sym typeface="Roboto"/>
              </a:endParaRPr>
            </a:p>
          </p:txBody>
        </p:sp>
      </p:grpSp>
      <p:grpSp>
        <p:nvGrpSpPr>
          <p:cNvPr id="33" name="Google Shape;531;p54" descr="Text box detailing 2025-26 requirement from NIH for ORCID use in era commons and sciencv">
            <a:extLst>
              <a:ext uri="{FF2B5EF4-FFF2-40B4-BE49-F238E27FC236}">
                <a16:creationId xmlns:a16="http://schemas.microsoft.com/office/drawing/2014/main" id="{E4F7744B-7356-58B3-035D-8ED474B22159}"/>
              </a:ext>
            </a:extLst>
          </p:cNvPr>
          <p:cNvGrpSpPr/>
          <p:nvPr/>
        </p:nvGrpSpPr>
        <p:grpSpPr>
          <a:xfrm>
            <a:off x="6720476" y="2808375"/>
            <a:ext cx="2142437" cy="2059800"/>
            <a:chOff x="7004000" y="2702600"/>
            <a:chExt cx="2142437" cy="2059800"/>
          </a:xfrm>
        </p:grpSpPr>
        <p:sp>
          <p:nvSpPr>
            <p:cNvPr id="34" name="Google Shape;532;p54">
              <a:extLst>
                <a:ext uri="{FF2B5EF4-FFF2-40B4-BE49-F238E27FC236}">
                  <a16:creationId xmlns:a16="http://schemas.microsoft.com/office/drawing/2014/main" id="{DC243772-BC30-D77D-A994-AA367DD4ED58}"/>
                </a:ext>
              </a:extLst>
            </p:cNvPr>
            <p:cNvSpPr/>
            <p:nvPr/>
          </p:nvSpPr>
          <p:spPr>
            <a:xfrm>
              <a:off x="7369837" y="3079475"/>
              <a:ext cx="1776600" cy="133500"/>
            </a:xfrm>
            <a:prstGeom prst="rect">
              <a:avLst/>
            </a:prstGeom>
            <a:solidFill>
              <a:srgbClr val="0942A1"/>
            </a:solidFill>
            <a:ln>
              <a:noFill/>
            </a:ln>
          </p:spPr>
          <p:txBody>
            <a:bodyPr spcFirstLastPara="1" wrap="square" lIns="91425" tIns="91425" rIns="91425" bIns="91425" anchor="ctr" anchorCtr="0">
              <a:noAutofit/>
            </a:bodyPr>
            <a:lstStyle/>
            <a:p>
              <a:pPr defTabSz="685800">
                <a:buClrTx/>
              </a:pPr>
              <a:endParaRPr sz="1800" kern="1200">
                <a:solidFill>
                  <a:prstClr val="black"/>
                </a:solidFill>
                <a:latin typeface="Aptos" panose="02110004020202020204"/>
                <a:ea typeface="+mn-ea"/>
                <a:cs typeface="+mn-cs"/>
              </a:endParaRPr>
            </a:p>
          </p:txBody>
        </p:sp>
        <p:grpSp>
          <p:nvGrpSpPr>
            <p:cNvPr id="35" name="Google Shape;533;p54">
              <a:extLst>
                <a:ext uri="{FF2B5EF4-FFF2-40B4-BE49-F238E27FC236}">
                  <a16:creationId xmlns:a16="http://schemas.microsoft.com/office/drawing/2014/main" id="{511D8461-29F1-00F4-94AC-8CB9C47B0CD2}"/>
                </a:ext>
              </a:extLst>
            </p:cNvPr>
            <p:cNvGrpSpPr/>
            <p:nvPr/>
          </p:nvGrpSpPr>
          <p:grpSpPr>
            <a:xfrm rot="10800000">
              <a:off x="7328221" y="3079467"/>
              <a:ext cx="92400" cy="411825"/>
              <a:chOff x="2070100" y="2563700"/>
              <a:chExt cx="92400" cy="411825"/>
            </a:xfrm>
          </p:grpSpPr>
          <p:cxnSp>
            <p:nvCxnSpPr>
              <p:cNvPr id="38" name="Google Shape;534;p54">
                <a:extLst>
                  <a:ext uri="{FF2B5EF4-FFF2-40B4-BE49-F238E27FC236}">
                    <a16:creationId xmlns:a16="http://schemas.microsoft.com/office/drawing/2014/main" id="{5C8DD83B-1D54-F7B7-3B8B-280E3B2F2750}"/>
                  </a:ext>
                </a:extLst>
              </p:cNvPr>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39" name="Google Shape;535;p54">
                <a:extLst>
                  <a:ext uri="{FF2B5EF4-FFF2-40B4-BE49-F238E27FC236}">
                    <a16:creationId xmlns:a16="http://schemas.microsoft.com/office/drawing/2014/main" id="{0465C692-AC48-E7EC-E2A4-29DB59CC26A1}"/>
                  </a:ext>
                </a:extLst>
              </p:cNvPr>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defTabSz="685800">
                  <a:buClrTx/>
                </a:pPr>
                <a:endParaRPr sz="1800" kern="1200">
                  <a:solidFill>
                    <a:prstClr val="black"/>
                  </a:solidFill>
                  <a:latin typeface="Aptos" panose="02110004020202020204"/>
                  <a:ea typeface="+mn-ea"/>
                  <a:cs typeface="+mn-cs"/>
                </a:endParaRPr>
              </a:p>
            </p:txBody>
          </p:sp>
        </p:grpSp>
        <p:sp>
          <p:nvSpPr>
            <p:cNvPr id="36" name="Google Shape;536;p54">
              <a:extLst>
                <a:ext uri="{FF2B5EF4-FFF2-40B4-BE49-F238E27FC236}">
                  <a16:creationId xmlns:a16="http://schemas.microsoft.com/office/drawing/2014/main" id="{7C66267A-0BC7-BE7F-B9A3-18EB212349F7}"/>
                </a:ext>
              </a:extLst>
            </p:cNvPr>
            <p:cNvSpPr txBox="1"/>
            <p:nvPr/>
          </p:nvSpPr>
          <p:spPr>
            <a:xfrm>
              <a:off x="7004000" y="2702600"/>
              <a:ext cx="1383600" cy="359400"/>
            </a:xfrm>
            <a:prstGeom prst="rect">
              <a:avLst/>
            </a:prstGeom>
            <a:noFill/>
            <a:ln>
              <a:noFill/>
            </a:ln>
          </p:spPr>
          <p:txBody>
            <a:bodyPr spcFirstLastPara="1" wrap="square" lIns="91425" tIns="91425" rIns="91425" bIns="91425" anchor="t" anchorCtr="0">
              <a:noAutofit/>
            </a:bodyPr>
            <a:lstStyle/>
            <a:p>
              <a:pPr algn="ctr" defTabSz="685800">
                <a:lnSpc>
                  <a:spcPct val="115000"/>
                </a:lnSpc>
                <a:spcAft>
                  <a:spcPts val="1600"/>
                </a:spcAft>
                <a:buClrTx/>
              </a:pPr>
              <a:r>
                <a:rPr lang="en" sz="1200" b="1" kern="1200">
                  <a:solidFill>
                    <a:prstClr val="black"/>
                  </a:solidFill>
                  <a:latin typeface="Roboto"/>
                  <a:ea typeface="Roboto"/>
                  <a:cs typeface="Roboto"/>
                  <a:sym typeface="Roboto"/>
                </a:rPr>
                <a:t>2025-2026</a:t>
              </a:r>
              <a:endParaRPr sz="1200" b="1" kern="1200">
                <a:solidFill>
                  <a:prstClr val="black"/>
                </a:solidFill>
                <a:latin typeface="Roboto"/>
                <a:ea typeface="Roboto"/>
                <a:cs typeface="Roboto"/>
                <a:sym typeface="Roboto"/>
              </a:endParaRPr>
            </a:p>
          </p:txBody>
        </p:sp>
        <p:sp>
          <p:nvSpPr>
            <p:cNvPr id="37" name="Google Shape;537;p54">
              <a:extLst>
                <a:ext uri="{FF2B5EF4-FFF2-40B4-BE49-F238E27FC236}">
                  <a16:creationId xmlns:a16="http://schemas.microsoft.com/office/drawing/2014/main" id="{420B7DCE-0688-CE68-6ADD-9719BDE3E29F}"/>
                </a:ext>
              </a:extLst>
            </p:cNvPr>
            <p:cNvSpPr txBox="1"/>
            <p:nvPr/>
          </p:nvSpPr>
          <p:spPr>
            <a:xfrm>
              <a:off x="7256975" y="3503000"/>
              <a:ext cx="1776600" cy="1259400"/>
            </a:xfrm>
            <a:prstGeom prst="rect">
              <a:avLst/>
            </a:prstGeom>
            <a:noFill/>
            <a:ln>
              <a:noFill/>
            </a:ln>
          </p:spPr>
          <p:txBody>
            <a:bodyPr spcFirstLastPara="1" wrap="square" lIns="91425" tIns="91425" rIns="91425" bIns="91425" anchor="t" anchorCtr="0">
              <a:noAutofit/>
            </a:bodyPr>
            <a:lstStyle/>
            <a:p>
              <a:pPr defTabSz="685800">
                <a:buClrTx/>
              </a:pPr>
              <a:r>
                <a:rPr lang="en" sz="800" b="1" kern="1200" dirty="0">
                  <a:solidFill>
                    <a:prstClr val="black"/>
                  </a:solidFill>
                  <a:latin typeface="Roboto"/>
                  <a:ea typeface="Roboto"/>
                  <a:cs typeface="Roboto"/>
                  <a:sym typeface="Roboto"/>
                </a:rPr>
                <a:t>NIH issues requirement for ORCID in eRA Commons and SciENcv</a:t>
              </a:r>
              <a:endParaRPr sz="800" b="1" kern="1200" dirty="0">
                <a:solidFill>
                  <a:prstClr val="black"/>
                </a:solidFill>
                <a:latin typeface="Roboto"/>
                <a:ea typeface="Roboto"/>
                <a:cs typeface="Roboto"/>
                <a:sym typeface="Roboto"/>
              </a:endParaRPr>
            </a:p>
            <a:p>
              <a:pPr defTabSz="685800">
                <a:buClrTx/>
              </a:pPr>
              <a:endParaRPr sz="800" b="1" kern="1200" dirty="0">
                <a:solidFill>
                  <a:prstClr val="black"/>
                </a:solidFill>
                <a:latin typeface="Roboto"/>
                <a:ea typeface="Roboto"/>
                <a:cs typeface="Roboto"/>
                <a:sym typeface="Roboto"/>
              </a:endParaRPr>
            </a:p>
            <a:p>
              <a:pPr defTabSz="685800">
                <a:spcAft>
                  <a:spcPts val="1600"/>
                </a:spcAft>
                <a:buClrTx/>
              </a:pPr>
              <a:r>
                <a:rPr lang="en" sz="800" kern="1200" dirty="0">
                  <a:solidFill>
                    <a:prstClr val="black"/>
                  </a:solidFill>
                  <a:latin typeface="Roboto"/>
                  <a:ea typeface="Roboto"/>
                  <a:cs typeface="Roboto"/>
                  <a:sym typeface="Roboto"/>
                </a:rPr>
                <a:t>Requirement for ORCID identifier to be entered in eRA Commons and in SciENcv biographical sketch for “common forms” format came into effect January 2026, then went into leniency until May 25, 2026</a:t>
              </a:r>
              <a:endParaRPr sz="800" b="1" kern="1200" dirty="0">
                <a:solidFill>
                  <a:prstClr val="black"/>
                </a:solidFill>
                <a:latin typeface="Roboto"/>
                <a:ea typeface="Roboto"/>
                <a:cs typeface="Roboto"/>
                <a:sym typeface="Roboto"/>
              </a:endParaRPr>
            </a:p>
          </p:txBody>
        </p:sp>
      </p:grpSp>
    </p:spTree>
    <p:extLst>
      <p:ext uri="{BB962C8B-B14F-4D97-AF65-F5344CB8AC3E}">
        <p14:creationId xmlns:p14="http://schemas.microsoft.com/office/powerpoint/2010/main" val="1965604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25;p16">
            <a:extLst>
              <a:ext uri="{FF2B5EF4-FFF2-40B4-BE49-F238E27FC236}">
                <a16:creationId xmlns:a16="http://schemas.microsoft.com/office/drawing/2014/main" id="{4B0FED51-E99A-407D-49DA-989EBA931A07}"/>
              </a:ext>
              <a:ext uri="{C183D7F6-B498-43B3-948B-1728B52AA6E4}">
                <adec:decorative xmlns:adec="http://schemas.microsoft.com/office/drawing/2017/decorative" val="1"/>
              </a:ext>
            </a:extLst>
          </p:cNvPr>
          <p:cNvSpPr/>
          <p:nvPr/>
        </p:nvSpPr>
        <p:spPr>
          <a:xfrm>
            <a:off x="0" y="0"/>
            <a:ext cx="9144000" cy="1000175"/>
          </a:xfrm>
          <a:prstGeom prst="rect">
            <a:avLst/>
          </a:prstGeom>
          <a:solidFill>
            <a:srgbClr val="A6CE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 name="Title 1">
            <a:extLst>
              <a:ext uri="{FF2B5EF4-FFF2-40B4-BE49-F238E27FC236}">
                <a16:creationId xmlns:a16="http://schemas.microsoft.com/office/drawing/2014/main" id="{5532C59B-486B-8AEF-B8F0-1B0A7ED4D678}"/>
              </a:ext>
            </a:extLst>
          </p:cNvPr>
          <p:cNvSpPr>
            <a:spLocks noGrp="1"/>
          </p:cNvSpPr>
          <p:nvPr>
            <p:ph type="title"/>
          </p:nvPr>
        </p:nvSpPr>
        <p:spPr>
          <a:xfrm>
            <a:off x="311700" y="181937"/>
            <a:ext cx="8520600" cy="636300"/>
          </a:xfrm>
        </p:spPr>
        <p:txBody>
          <a:bodyPr/>
          <a:lstStyle/>
          <a:p>
            <a:r>
              <a:rPr lang="en-US" dirty="0">
                <a:solidFill>
                  <a:schemeClr val="bg1"/>
                </a:solidFill>
              </a:rPr>
              <a:t>Links to ORCID Funder Requirements</a:t>
            </a:r>
          </a:p>
        </p:txBody>
      </p:sp>
      <p:sp>
        <p:nvSpPr>
          <p:cNvPr id="3" name="Text Placeholder 2">
            <a:extLst>
              <a:ext uri="{FF2B5EF4-FFF2-40B4-BE49-F238E27FC236}">
                <a16:creationId xmlns:a16="http://schemas.microsoft.com/office/drawing/2014/main" id="{D6C36EE4-35F7-A3F6-0971-3865C2729DDB}"/>
              </a:ext>
            </a:extLst>
          </p:cNvPr>
          <p:cNvSpPr>
            <a:spLocks noGrp="1"/>
          </p:cNvSpPr>
          <p:nvPr>
            <p:ph type="body" idx="1"/>
          </p:nvPr>
        </p:nvSpPr>
        <p:spPr>
          <a:xfrm>
            <a:off x="99749" y="1140096"/>
            <a:ext cx="8520600" cy="4392967"/>
          </a:xfrm>
        </p:spPr>
        <p:txBody>
          <a:bodyPr/>
          <a:lstStyle/>
          <a:p>
            <a:pPr marL="114300" indent="0">
              <a:buNone/>
            </a:pPr>
            <a:endParaRPr lang="en-US" sz="1400" dirty="0">
              <a:solidFill>
                <a:schemeClr val="tx1"/>
              </a:solidFill>
            </a:endParaRPr>
          </a:p>
          <a:p>
            <a:pPr marL="114300" indent="0">
              <a:buNone/>
            </a:pPr>
            <a:endParaRPr lang="en-US" dirty="0">
              <a:solidFill>
                <a:schemeClr val="tx1"/>
              </a:solidFill>
            </a:endParaRPr>
          </a:p>
          <a:p>
            <a:pPr marL="114300" indent="0">
              <a:buNone/>
            </a:pPr>
            <a:r>
              <a:rPr lang="en-US" dirty="0">
                <a:solidFill>
                  <a:schemeClr val="tx1"/>
                </a:solidFill>
              </a:rPr>
              <a:t>Other funders require ORCID </a:t>
            </a:r>
            <a:r>
              <a:rPr lang="en-US" dirty="0" err="1">
                <a:solidFill>
                  <a:schemeClr val="tx1"/>
                </a:solidFill>
              </a:rPr>
              <a:t>iDs</a:t>
            </a:r>
            <a:r>
              <a:rPr lang="en-US" dirty="0">
                <a:solidFill>
                  <a:schemeClr val="tx1"/>
                </a:solidFill>
              </a:rPr>
              <a:t> as well and have issued a policy or statement relating to their use of ORCID </a:t>
            </a:r>
            <a:r>
              <a:rPr lang="en-US" dirty="0" err="1">
                <a:solidFill>
                  <a:schemeClr val="tx1"/>
                </a:solidFill>
              </a:rPr>
              <a:t>iDs</a:t>
            </a:r>
            <a:r>
              <a:rPr lang="en-US" dirty="0">
                <a:solidFill>
                  <a:schemeClr val="tx1"/>
                </a:solidFill>
              </a:rPr>
              <a:t>. </a:t>
            </a:r>
          </a:p>
          <a:p>
            <a:pPr marL="114300" indent="0">
              <a:buNone/>
            </a:pPr>
            <a:endParaRPr lang="en-US" dirty="0">
              <a:solidFill>
                <a:schemeClr val="tx1"/>
              </a:solidFill>
            </a:endParaRPr>
          </a:p>
          <a:p>
            <a:pPr lvl="1"/>
            <a:r>
              <a:rPr lang="en-US" sz="1800" dirty="0">
                <a:solidFill>
                  <a:schemeClr val="tx1"/>
                </a:solidFill>
              </a:rPr>
              <a:t>See List: </a:t>
            </a:r>
            <a:r>
              <a:rPr lang="en-US" sz="1800" dirty="0">
                <a:solidFill>
                  <a:schemeClr val="tx1"/>
                </a:solidFill>
                <a:hlinkClick r:id="rId3">
                  <a:extLst>
                    <a:ext uri="{A12FA001-AC4F-418D-AE19-62706E023703}">
                      <ahyp:hlinkClr xmlns:ahyp="http://schemas.microsoft.com/office/drawing/2018/hyperlinkcolor" val="tx"/>
                    </a:ext>
                  </a:extLst>
                </a:hlinkClick>
              </a:rPr>
              <a:t>Funders' ORCID policies - ORCID</a:t>
            </a:r>
            <a:endParaRPr lang="en-US" sz="1800" dirty="0">
              <a:solidFill>
                <a:schemeClr val="tx1"/>
              </a:solidFill>
            </a:endParaRPr>
          </a:p>
        </p:txBody>
      </p:sp>
    </p:spTree>
    <p:extLst>
      <p:ext uri="{BB962C8B-B14F-4D97-AF65-F5344CB8AC3E}">
        <p14:creationId xmlns:p14="http://schemas.microsoft.com/office/powerpoint/2010/main" val="2767414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72091-4F20-BDED-CBA9-18E942F6D0E3}"/>
            </a:ext>
          </a:extLst>
        </p:cNvPr>
        <p:cNvGrpSpPr/>
        <p:nvPr/>
      </p:nvGrpSpPr>
      <p:grpSpPr>
        <a:xfrm>
          <a:off x="0" y="0"/>
          <a:ext cx="0" cy="0"/>
          <a:chOff x="0" y="0"/>
          <a:chExt cx="0" cy="0"/>
        </a:xfrm>
      </p:grpSpPr>
      <p:sp>
        <p:nvSpPr>
          <p:cNvPr id="5" name="Google Shape;325;p16">
            <a:extLst>
              <a:ext uri="{FF2B5EF4-FFF2-40B4-BE49-F238E27FC236}">
                <a16:creationId xmlns:a16="http://schemas.microsoft.com/office/drawing/2014/main" id="{0BF8DD02-73FD-6F25-4DBE-25B3E7AF3705}"/>
              </a:ext>
              <a:ext uri="{C183D7F6-B498-43B3-948B-1728B52AA6E4}">
                <adec:decorative xmlns:adec="http://schemas.microsoft.com/office/drawing/2017/decorative" val="1"/>
              </a:ext>
            </a:extLst>
          </p:cNvPr>
          <p:cNvSpPr/>
          <p:nvPr/>
        </p:nvSpPr>
        <p:spPr>
          <a:xfrm>
            <a:off x="0" y="0"/>
            <a:ext cx="9144000" cy="1000175"/>
          </a:xfrm>
          <a:prstGeom prst="rect">
            <a:avLst/>
          </a:prstGeom>
          <a:solidFill>
            <a:srgbClr val="A6CE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 name="Title 1">
            <a:extLst>
              <a:ext uri="{FF2B5EF4-FFF2-40B4-BE49-F238E27FC236}">
                <a16:creationId xmlns:a16="http://schemas.microsoft.com/office/drawing/2014/main" id="{4FE4916A-DB47-6988-5309-687C1232DD8D}"/>
              </a:ext>
            </a:extLst>
          </p:cNvPr>
          <p:cNvSpPr>
            <a:spLocks noGrp="1"/>
          </p:cNvSpPr>
          <p:nvPr>
            <p:ph type="title"/>
          </p:nvPr>
        </p:nvSpPr>
        <p:spPr>
          <a:xfrm>
            <a:off x="311700" y="181937"/>
            <a:ext cx="8520600" cy="636300"/>
          </a:xfrm>
        </p:spPr>
        <p:txBody>
          <a:bodyPr/>
          <a:lstStyle/>
          <a:p>
            <a:r>
              <a:rPr lang="en-US" dirty="0">
                <a:solidFill>
                  <a:schemeClr val="bg1"/>
                </a:solidFill>
              </a:rPr>
              <a:t>NIH Systems and ORCID</a:t>
            </a:r>
          </a:p>
        </p:txBody>
      </p:sp>
      <p:sp>
        <p:nvSpPr>
          <p:cNvPr id="3" name="Text Placeholder 2">
            <a:extLst>
              <a:ext uri="{FF2B5EF4-FFF2-40B4-BE49-F238E27FC236}">
                <a16:creationId xmlns:a16="http://schemas.microsoft.com/office/drawing/2014/main" id="{FA402F34-DA04-5849-AA9C-72B12FE2242F}"/>
              </a:ext>
            </a:extLst>
          </p:cNvPr>
          <p:cNvSpPr>
            <a:spLocks noGrp="1"/>
          </p:cNvSpPr>
          <p:nvPr>
            <p:ph type="body" idx="1"/>
          </p:nvPr>
        </p:nvSpPr>
        <p:spPr>
          <a:xfrm>
            <a:off x="0" y="1140096"/>
            <a:ext cx="9144000" cy="4392967"/>
          </a:xfrm>
        </p:spPr>
        <p:txBody>
          <a:bodyPr/>
          <a:lstStyle/>
          <a:p>
            <a:pPr marL="114300" indent="0">
              <a:buNone/>
            </a:pPr>
            <a:r>
              <a:rPr lang="en-US" b="1" dirty="0">
                <a:solidFill>
                  <a:schemeClr val="tx1"/>
                </a:solidFill>
              </a:rPr>
              <a:t>IMPORTANT NOTE:</a:t>
            </a:r>
          </a:p>
          <a:p>
            <a:pPr marL="114300" indent="0">
              <a:buNone/>
            </a:pPr>
            <a:r>
              <a:rPr lang="en-US" sz="1600" b="1" dirty="0">
                <a:solidFill>
                  <a:schemeClr val="tx1"/>
                </a:solidFill>
              </a:rPr>
              <a:t>The </a:t>
            </a:r>
            <a:r>
              <a:rPr lang="en-US" sz="1600" b="1" dirty="0">
                <a:solidFill>
                  <a:srgbClr val="FF0000"/>
                </a:solidFill>
              </a:rPr>
              <a:t>same ORCID number </a:t>
            </a:r>
            <a:r>
              <a:rPr lang="en-US" sz="1600" b="1" dirty="0">
                <a:solidFill>
                  <a:schemeClr val="tx1"/>
                </a:solidFill>
              </a:rPr>
              <a:t>must be linked in both </a:t>
            </a:r>
            <a:r>
              <a:rPr lang="en-US" sz="1600" b="1" dirty="0" err="1">
                <a:solidFill>
                  <a:schemeClr val="tx1"/>
                </a:solidFill>
              </a:rPr>
              <a:t>eRA</a:t>
            </a:r>
            <a:r>
              <a:rPr lang="en-US" sz="1600" b="1" dirty="0">
                <a:solidFill>
                  <a:schemeClr val="tx1"/>
                </a:solidFill>
              </a:rPr>
              <a:t> Commons and </a:t>
            </a:r>
            <a:r>
              <a:rPr lang="en-US" sz="1600" b="1" dirty="0" err="1">
                <a:solidFill>
                  <a:schemeClr val="tx1"/>
                </a:solidFill>
              </a:rPr>
              <a:t>sciENcv</a:t>
            </a:r>
            <a:r>
              <a:rPr lang="en-US" sz="1600" b="1" dirty="0">
                <a:solidFill>
                  <a:schemeClr val="tx1"/>
                </a:solidFill>
              </a:rPr>
              <a:t>/</a:t>
            </a:r>
            <a:r>
              <a:rPr lang="en-US" sz="1600" b="1" dirty="0" err="1">
                <a:solidFill>
                  <a:schemeClr val="tx1"/>
                </a:solidFill>
              </a:rPr>
              <a:t>myNCBI</a:t>
            </a:r>
            <a:r>
              <a:rPr lang="en-US" sz="1600" b="1" dirty="0">
                <a:solidFill>
                  <a:schemeClr val="tx1"/>
                </a:solidFill>
              </a:rPr>
              <a:t>!</a:t>
            </a:r>
          </a:p>
          <a:p>
            <a:pPr marL="114300" indent="0">
              <a:buNone/>
            </a:pPr>
            <a:endParaRPr lang="en-US" sz="1400" dirty="0">
              <a:solidFill>
                <a:schemeClr val="tx1"/>
              </a:solidFill>
            </a:endParaRPr>
          </a:p>
          <a:p>
            <a:pPr marL="114300" indent="0">
              <a:buNone/>
            </a:pPr>
            <a:endParaRPr lang="en-US" sz="1400" dirty="0">
              <a:solidFill>
                <a:schemeClr val="tx1"/>
              </a:solidFill>
            </a:endParaRPr>
          </a:p>
          <a:p>
            <a:pPr marL="114300" indent="0">
              <a:buNone/>
            </a:pPr>
            <a:r>
              <a:rPr lang="en-US" u="sng" dirty="0" err="1">
                <a:solidFill>
                  <a:schemeClr val="tx1"/>
                </a:solidFill>
              </a:rPr>
              <a:t>sciENcv</a:t>
            </a:r>
            <a:endParaRPr lang="en-US" u="sng" dirty="0">
              <a:solidFill>
                <a:schemeClr val="tx1"/>
              </a:solidFill>
            </a:endParaRPr>
          </a:p>
          <a:p>
            <a:r>
              <a:rPr lang="en-US" sz="1400" dirty="0">
                <a:solidFill>
                  <a:schemeClr val="tx1"/>
                </a:solidFill>
              </a:rPr>
              <a:t>Based on the My NCBI platform</a:t>
            </a:r>
          </a:p>
          <a:p>
            <a:r>
              <a:rPr lang="en-US" sz="1400" dirty="0">
                <a:solidFill>
                  <a:schemeClr val="tx1"/>
                </a:solidFill>
              </a:rPr>
              <a:t>Where researchers manage their biographical sketches (</a:t>
            </a:r>
            <a:r>
              <a:rPr lang="en-US" sz="1400" dirty="0" err="1">
                <a:solidFill>
                  <a:schemeClr val="tx1"/>
                </a:solidFill>
              </a:rPr>
              <a:t>ie</a:t>
            </a:r>
            <a:r>
              <a:rPr lang="en-US" sz="1400" dirty="0">
                <a:solidFill>
                  <a:schemeClr val="tx1"/>
                </a:solidFill>
              </a:rPr>
              <a:t> </a:t>
            </a:r>
            <a:r>
              <a:rPr lang="en-US" sz="1400" dirty="0" err="1">
                <a:solidFill>
                  <a:schemeClr val="tx1"/>
                </a:solidFill>
              </a:rPr>
              <a:t>Biosketches</a:t>
            </a:r>
            <a:r>
              <a:rPr lang="en-US" sz="1400" dirty="0">
                <a:solidFill>
                  <a:schemeClr val="tx1"/>
                </a:solidFill>
              </a:rPr>
              <a:t>)</a:t>
            </a:r>
          </a:p>
          <a:p>
            <a:endParaRPr lang="en-US" sz="1400" dirty="0">
              <a:solidFill>
                <a:schemeClr val="tx1"/>
              </a:solidFill>
            </a:endParaRPr>
          </a:p>
          <a:p>
            <a:endParaRPr lang="en-US" sz="1400" dirty="0">
              <a:solidFill>
                <a:schemeClr val="tx1"/>
              </a:solidFill>
            </a:endParaRPr>
          </a:p>
          <a:p>
            <a:pPr marL="114300" indent="0">
              <a:buNone/>
            </a:pPr>
            <a:r>
              <a:rPr lang="en-US" sz="1400" u="sng" dirty="0" err="1">
                <a:solidFill>
                  <a:schemeClr val="tx1"/>
                </a:solidFill>
              </a:rPr>
              <a:t>eRA</a:t>
            </a:r>
            <a:r>
              <a:rPr lang="en-US" sz="1400" u="sng" dirty="0">
                <a:solidFill>
                  <a:schemeClr val="tx1"/>
                </a:solidFill>
              </a:rPr>
              <a:t> Commons</a:t>
            </a:r>
          </a:p>
          <a:p>
            <a:r>
              <a:rPr lang="en-US" sz="1400" dirty="0">
                <a:solidFill>
                  <a:schemeClr val="tx1"/>
                </a:solidFill>
              </a:rPr>
              <a:t>Where researchers manage their NIH user information</a:t>
            </a:r>
          </a:p>
          <a:p>
            <a:r>
              <a:rPr lang="en-US" sz="1400" dirty="0">
                <a:solidFill>
                  <a:schemeClr val="tx1"/>
                </a:solidFill>
              </a:rPr>
              <a:t>Only the individual has access/control of this platform</a:t>
            </a:r>
          </a:p>
          <a:p>
            <a:pPr marL="114300" indent="0">
              <a:buNone/>
            </a:pPr>
            <a:endParaRPr lang="en-US" sz="1400" dirty="0">
              <a:solidFill>
                <a:schemeClr val="tx1"/>
              </a:solidFill>
            </a:endParaRPr>
          </a:p>
        </p:txBody>
      </p:sp>
    </p:spTree>
    <p:extLst>
      <p:ext uri="{BB962C8B-B14F-4D97-AF65-F5344CB8AC3E}">
        <p14:creationId xmlns:p14="http://schemas.microsoft.com/office/powerpoint/2010/main" val="281533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66070-4248-E305-2295-4A33075A167F}"/>
            </a:ext>
          </a:extLst>
        </p:cNvPr>
        <p:cNvGrpSpPr/>
        <p:nvPr/>
      </p:nvGrpSpPr>
      <p:grpSpPr>
        <a:xfrm>
          <a:off x="0" y="0"/>
          <a:ext cx="0" cy="0"/>
          <a:chOff x="0" y="0"/>
          <a:chExt cx="0" cy="0"/>
        </a:xfrm>
      </p:grpSpPr>
      <p:sp>
        <p:nvSpPr>
          <p:cNvPr id="5" name="Google Shape;325;p16">
            <a:extLst>
              <a:ext uri="{FF2B5EF4-FFF2-40B4-BE49-F238E27FC236}">
                <a16:creationId xmlns:a16="http://schemas.microsoft.com/office/drawing/2014/main" id="{4E480E0F-695F-1BAD-A2FF-4EDAA1CC37CA}"/>
              </a:ext>
              <a:ext uri="{C183D7F6-B498-43B3-948B-1728B52AA6E4}">
                <adec:decorative xmlns:adec="http://schemas.microsoft.com/office/drawing/2017/decorative" val="1"/>
              </a:ext>
            </a:extLst>
          </p:cNvPr>
          <p:cNvSpPr/>
          <p:nvPr/>
        </p:nvSpPr>
        <p:spPr>
          <a:xfrm>
            <a:off x="0" y="-4697"/>
            <a:ext cx="9144000" cy="900158"/>
          </a:xfrm>
          <a:prstGeom prst="rect">
            <a:avLst/>
          </a:prstGeom>
          <a:solidFill>
            <a:srgbClr val="A6CE37"/>
          </a:solidFill>
          <a:ln>
            <a:noFill/>
          </a:ln>
        </p:spPr>
        <p:txBody>
          <a:bodyPr spcFirstLastPara="1" wrap="square" lIns="82283" tIns="41130" rIns="82283" bIns="41130" anchor="ctr" anchorCtr="0">
            <a:noAutofit/>
          </a:bodyPr>
          <a:lstStyle/>
          <a:p>
            <a:pPr algn="ctr" defTabSz="685800">
              <a:buClrTx/>
            </a:pPr>
            <a:endParaRPr sz="1260" kern="1200">
              <a:solidFill>
                <a:prstClr val="white"/>
              </a:solidFill>
            </a:endParaRPr>
          </a:p>
        </p:txBody>
      </p:sp>
      <p:sp>
        <p:nvSpPr>
          <p:cNvPr id="2" name="Title 1">
            <a:extLst>
              <a:ext uri="{FF2B5EF4-FFF2-40B4-BE49-F238E27FC236}">
                <a16:creationId xmlns:a16="http://schemas.microsoft.com/office/drawing/2014/main" id="{AC8EC825-ED6E-8594-963F-33BD317A17ED}"/>
              </a:ext>
            </a:extLst>
          </p:cNvPr>
          <p:cNvSpPr>
            <a:spLocks noGrp="1"/>
          </p:cNvSpPr>
          <p:nvPr>
            <p:ph type="title"/>
          </p:nvPr>
        </p:nvSpPr>
        <p:spPr>
          <a:xfrm>
            <a:off x="737730" y="181094"/>
            <a:ext cx="7668540" cy="572670"/>
          </a:xfrm>
        </p:spPr>
        <p:txBody>
          <a:bodyPr/>
          <a:lstStyle/>
          <a:p>
            <a:r>
              <a:rPr lang="en-US" sz="2800" dirty="0">
                <a:solidFill>
                  <a:schemeClr val="bg1"/>
                </a:solidFill>
                <a:latin typeface="Arial" panose="020B0604020202020204" pitchFamily="34" charset="0"/>
                <a:cs typeface="Arial" panose="020B0604020202020204" pitchFamily="34" charset="0"/>
              </a:rPr>
              <a:t>My NCBI and ORCID</a:t>
            </a:r>
          </a:p>
        </p:txBody>
      </p:sp>
      <p:sp>
        <p:nvSpPr>
          <p:cNvPr id="3" name="TextBox 2">
            <a:extLst>
              <a:ext uri="{FF2B5EF4-FFF2-40B4-BE49-F238E27FC236}">
                <a16:creationId xmlns:a16="http://schemas.microsoft.com/office/drawing/2014/main" id="{32E00120-F7D0-4DE2-1913-CA61E2DF51DB}"/>
              </a:ext>
            </a:extLst>
          </p:cNvPr>
          <p:cNvSpPr txBox="1"/>
          <p:nvPr/>
        </p:nvSpPr>
        <p:spPr>
          <a:xfrm>
            <a:off x="145915" y="1088058"/>
            <a:ext cx="8628433" cy="369332"/>
          </a:xfrm>
          <a:prstGeom prst="rect">
            <a:avLst/>
          </a:prstGeom>
          <a:noFill/>
        </p:spPr>
        <p:txBody>
          <a:bodyPr wrap="square" rtlCol="0">
            <a:spAutoFit/>
          </a:bodyPr>
          <a:lstStyle/>
          <a:p>
            <a:r>
              <a:rPr lang="en-US" sz="1800" dirty="0"/>
              <a:t>You are going to need to add ORCID as a Linked Account in the My NCBI platform.</a:t>
            </a:r>
          </a:p>
        </p:txBody>
      </p:sp>
      <p:grpSp>
        <p:nvGrpSpPr>
          <p:cNvPr id="8" name="Group 7" descr="Screenshot of My NCBI dashboard page">
            <a:extLst>
              <a:ext uri="{FF2B5EF4-FFF2-40B4-BE49-F238E27FC236}">
                <a16:creationId xmlns:a16="http://schemas.microsoft.com/office/drawing/2014/main" id="{9B2958AE-1AF3-1908-4E49-7A332FBCB202}"/>
              </a:ext>
            </a:extLst>
          </p:cNvPr>
          <p:cNvGrpSpPr/>
          <p:nvPr/>
        </p:nvGrpSpPr>
        <p:grpSpPr>
          <a:xfrm>
            <a:off x="0" y="1673674"/>
            <a:ext cx="9144000" cy="2866589"/>
            <a:chOff x="0" y="895461"/>
            <a:chExt cx="9144000" cy="2866589"/>
          </a:xfrm>
        </p:grpSpPr>
        <p:pic>
          <p:nvPicPr>
            <p:cNvPr id="4" name="Picture 3">
              <a:extLst>
                <a:ext uri="{FF2B5EF4-FFF2-40B4-BE49-F238E27FC236}">
                  <a16:creationId xmlns:a16="http://schemas.microsoft.com/office/drawing/2014/main" id="{A1B32333-0843-01FE-CBA0-6B3E24A9E732}"/>
                </a:ext>
              </a:extLst>
            </p:cNvPr>
            <p:cNvPicPr>
              <a:picLocks noChangeAspect="1"/>
            </p:cNvPicPr>
            <p:nvPr/>
          </p:nvPicPr>
          <p:blipFill>
            <a:blip r:embed="rId3"/>
            <a:stretch>
              <a:fillRect/>
            </a:stretch>
          </p:blipFill>
          <p:spPr>
            <a:xfrm>
              <a:off x="0" y="895461"/>
              <a:ext cx="9144000" cy="1434216"/>
            </a:xfrm>
            <a:prstGeom prst="rect">
              <a:avLst/>
            </a:prstGeom>
            <a:solidFill>
              <a:srgbClr val="FF0000"/>
            </a:solidFill>
          </p:spPr>
        </p:pic>
        <p:sp>
          <p:nvSpPr>
            <p:cNvPr id="12" name="Rectangle 11">
              <a:extLst>
                <a:ext uri="{FF2B5EF4-FFF2-40B4-BE49-F238E27FC236}">
                  <a16:creationId xmlns:a16="http://schemas.microsoft.com/office/drawing/2014/main" id="{C63F6249-4E06-41E4-D5E7-306E8D269163}"/>
                </a:ext>
              </a:extLst>
            </p:cNvPr>
            <p:cNvSpPr/>
            <p:nvPr/>
          </p:nvSpPr>
          <p:spPr>
            <a:xfrm>
              <a:off x="7597301" y="1235413"/>
              <a:ext cx="1332690" cy="378372"/>
            </a:xfrm>
            <a:prstGeom prst="rect">
              <a:avLst/>
            </a:prstGeom>
            <a:noFill/>
            <a:ln w="38100">
              <a:solidFill>
                <a:srgbClr val="FF000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defTabSz="685800">
                <a:buClrTx/>
              </a:pPr>
              <a:endParaRPr lang="en-US" sz="1350" kern="1200">
                <a:solidFill>
                  <a:prstClr val="white"/>
                </a:solidFill>
                <a:latin typeface="Aptos" panose="02110004020202020204"/>
              </a:endParaRPr>
            </a:p>
          </p:txBody>
        </p:sp>
        <p:pic>
          <p:nvPicPr>
            <p:cNvPr id="7" name="Picture 6">
              <a:extLst>
                <a:ext uri="{FF2B5EF4-FFF2-40B4-BE49-F238E27FC236}">
                  <a16:creationId xmlns:a16="http://schemas.microsoft.com/office/drawing/2014/main" id="{4C98C4C6-0F5D-485F-1DF1-28080B54AE93}"/>
                </a:ext>
              </a:extLst>
            </p:cNvPr>
            <p:cNvPicPr>
              <a:picLocks noChangeAspect="1"/>
            </p:cNvPicPr>
            <p:nvPr/>
          </p:nvPicPr>
          <p:blipFill>
            <a:blip r:embed="rId4"/>
            <a:stretch>
              <a:fillRect/>
            </a:stretch>
          </p:blipFill>
          <p:spPr>
            <a:xfrm>
              <a:off x="7528842" y="1653922"/>
              <a:ext cx="1478836" cy="2108128"/>
            </a:xfrm>
            <a:prstGeom prst="rect">
              <a:avLst/>
            </a:prstGeom>
          </p:spPr>
        </p:pic>
        <p:sp>
          <p:nvSpPr>
            <p:cNvPr id="13" name="Arrow: Right 12">
              <a:extLst>
                <a:ext uri="{FF2B5EF4-FFF2-40B4-BE49-F238E27FC236}">
                  <a16:creationId xmlns:a16="http://schemas.microsoft.com/office/drawing/2014/main" id="{E4520DC4-F632-2883-2388-88285836B887}"/>
                </a:ext>
              </a:extLst>
            </p:cNvPr>
            <p:cNvSpPr/>
            <p:nvPr/>
          </p:nvSpPr>
          <p:spPr>
            <a:xfrm>
              <a:off x="6390293" y="3131578"/>
              <a:ext cx="1207008" cy="253746"/>
            </a:xfrm>
            <a:prstGeom prst="rightArrow">
              <a:avLst/>
            </a:prstGeom>
            <a:solidFill>
              <a:srgbClr val="FF0000"/>
            </a:solidFill>
            <a:ln>
              <a:solidFill>
                <a:srgbClr val="FF000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defTabSz="685800">
                <a:buClrTx/>
              </a:pPr>
              <a:endParaRPr lang="en-US" sz="1350" kern="1200">
                <a:solidFill>
                  <a:prstClr val="white"/>
                </a:solidFill>
                <a:latin typeface="Aptos" panose="02110004020202020204"/>
              </a:endParaRPr>
            </a:p>
          </p:txBody>
        </p:sp>
      </p:grpSp>
      <p:sp>
        <p:nvSpPr>
          <p:cNvPr id="6" name="TextBox 5">
            <a:extLst>
              <a:ext uri="{FF2B5EF4-FFF2-40B4-BE49-F238E27FC236}">
                <a16:creationId xmlns:a16="http://schemas.microsoft.com/office/drawing/2014/main" id="{BBEAD016-546A-71F8-F647-BDDE23EAA1FC}"/>
              </a:ext>
            </a:extLst>
          </p:cNvPr>
          <p:cNvSpPr txBox="1"/>
          <p:nvPr/>
        </p:nvSpPr>
        <p:spPr>
          <a:xfrm>
            <a:off x="364000" y="5164574"/>
            <a:ext cx="8192261" cy="369332"/>
          </a:xfrm>
          <a:prstGeom prst="rect">
            <a:avLst/>
          </a:prstGeom>
          <a:noFill/>
        </p:spPr>
        <p:txBody>
          <a:bodyPr wrap="square" rtlCol="0">
            <a:spAutoFit/>
          </a:bodyPr>
          <a:lstStyle/>
          <a:p>
            <a:r>
              <a:rPr lang="en-US" sz="1800" dirty="0">
                <a:solidFill>
                  <a:schemeClr val="tx1"/>
                </a:solidFill>
              </a:rPr>
              <a:t>The URL to this login page is </a:t>
            </a:r>
            <a:r>
              <a:rPr lang="en-US" sz="1800" dirty="0">
                <a:solidFill>
                  <a:schemeClr val="tx1"/>
                </a:solidFill>
                <a:hlinkClick r:id="rId5">
                  <a:extLst>
                    <a:ext uri="{A12FA001-AC4F-418D-AE19-62706E023703}">
                      <ahyp:hlinkClr xmlns:ahyp="http://schemas.microsoft.com/office/drawing/2018/hyperlinkcolor" val="tx"/>
                    </a:ext>
                  </a:extLst>
                </a:hlinkClick>
              </a:rPr>
              <a:t>https://www.ncbi.nlm.nih.gov/account/</a:t>
            </a:r>
            <a:r>
              <a:rPr lang="en-US" sz="1800" dirty="0">
                <a:solidFill>
                  <a:schemeClr val="tx1"/>
                </a:solidFill>
              </a:rPr>
              <a:t> </a:t>
            </a:r>
          </a:p>
        </p:txBody>
      </p:sp>
    </p:spTree>
    <p:extLst>
      <p:ext uri="{BB962C8B-B14F-4D97-AF65-F5344CB8AC3E}">
        <p14:creationId xmlns:p14="http://schemas.microsoft.com/office/powerpoint/2010/main" val="1495236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939CE-F359-9F2B-516C-02D0705A0851}"/>
            </a:ext>
          </a:extLst>
        </p:cNvPr>
        <p:cNvGrpSpPr/>
        <p:nvPr/>
      </p:nvGrpSpPr>
      <p:grpSpPr>
        <a:xfrm>
          <a:off x="0" y="0"/>
          <a:ext cx="0" cy="0"/>
          <a:chOff x="0" y="0"/>
          <a:chExt cx="0" cy="0"/>
        </a:xfrm>
      </p:grpSpPr>
      <p:sp>
        <p:nvSpPr>
          <p:cNvPr id="5" name="Google Shape;325;p16">
            <a:extLst>
              <a:ext uri="{FF2B5EF4-FFF2-40B4-BE49-F238E27FC236}">
                <a16:creationId xmlns:a16="http://schemas.microsoft.com/office/drawing/2014/main" id="{499ACC96-BABA-8135-C064-BEBC5D23725F}"/>
              </a:ext>
              <a:ext uri="{C183D7F6-B498-43B3-948B-1728B52AA6E4}">
                <adec:decorative xmlns:adec="http://schemas.microsoft.com/office/drawing/2017/decorative" val="1"/>
              </a:ext>
            </a:extLst>
          </p:cNvPr>
          <p:cNvSpPr/>
          <p:nvPr/>
        </p:nvSpPr>
        <p:spPr>
          <a:xfrm>
            <a:off x="0" y="0"/>
            <a:ext cx="9144000" cy="900158"/>
          </a:xfrm>
          <a:prstGeom prst="rect">
            <a:avLst/>
          </a:prstGeom>
          <a:solidFill>
            <a:srgbClr val="A6CE37"/>
          </a:solidFill>
          <a:ln>
            <a:noFill/>
          </a:ln>
        </p:spPr>
        <p:txBody>
          <a:bodyPr spcFirstLastPara="1" wrap="square" lIns="82283" tIns="41130" rIns="82283" bIns="41130" anchor="ctr" anchorCtr="0">
            <a:noAutofit/>
          </a:bodyPr>
          <a:lstStyle/>
          <a:p>
            <a:pPr algn="ctr" defTabSz="685800">
              <a:buClrTx/>
            </a:pPr>
            <a:endParaRPr sz="1260" kern="1200">
              <a:solidFill>
                <a:prstClr val="white"/>
              </a:solidFill>
            </a:endParaRPr>
          </a:p>
        </p:txBody>
      </p:sp>
      <p:sp>
        <p:nvSpPr>
          <p:cNvPr id="9" name="Title 1">
            <a:extLst>
              <a:ext uri="{FF2B5EF4-FFF2-40B4-BE49-F238E27FC236}">
                <a16:creationId xmlns:a16="http://schemas.microsoft.com/office/drawing/2014/main" id="{7B6D8F0C-FC1D-2BAB-A221-B1B9FC92434E}"/>
              </a:ext>
            </a:extLst>
          </p:cNvPr>
          <p:cNvSpPr>
            <a:spLocks noGrp="1"/>
          </p:cNvSpPr>
          <p:nvPr>
            <p:ph type="title"/>
          </p:nvPr>
        </p:nvSpPr>
        <p:spPr>
          <a:xfrm>
            <a:off x="737730" y="181094"/>
            <a:ext cx="7668540" cy="572670"/>
          </a:xfrm>
        </p:spPr>
        <p:txBody>
          <a:bodyPr/>
          <a:lstStyle/>
          <a:p>
            <a:r>
              <a:rPr lang="en-US" sz="2800" dirty="0">
                <a:solidFill>
                  <a:schemeClr val="bg1"/>
                </a:solidFill>
                <a:latin typeface="Arial" panose="020B0604020202020204" pitchFamily="34" charset="0"/>
                <a:cs typeface="Arial" panose="020B0604020202020204" pitchFamily="34" charset="0"/>
              </a:rPr>
              <a:t>My NCBI and ORCID – Linking</a:t>
            </a:r>
          </a:p>
        </p:txBody>
      </p:sp>
      <p:pic>
        <p:nvPicPr>
          <p:cNvPr id="8" name="Picture 7" descr="Screenshot of NCBI Account page that shows where to link ORCID account">
            <a:extLst>
              <a:ext uri="{FF2B5EF4-FFF2-40B4-BE49-F238E27FC236}">
                <a16:creationId xmlns:a16="http://schemas.microsoft.com/office/drawing/2014/main" id="{E44979BF-C88D-9274-6309-E37C6A859411}"/>
              </a:ext>
            </a:extLst>
          </p:cNvPr>
          <p:cNvPicPr>
            <a:picLocks noChangeAspect="1"/>
          </p:cNvPicPr>
          <p:nvPr/>
        </p:nvPicPr>
        <p:blipFill>
          <a:blip r:embed="rId3"/>
          <a:stretch>
            <a:fillRect/>
          </a:stretch>
        </p:blipFill>
        <p:spPr>
          <a:xfrm>
            <a:off x="1549019" y="1081252"/>
            <a:ext cx="6857251" cy="4457214"/>
          </a:xfrm>
          <a:prstGeom prst="rect">
            <a:avLst/>
          </a:prstGeom>
        </p:spPr>
      </p:pic>
      <p:sp>
        <p:nvSpPr>
          <p:cNvPr id="7" name="Arrow: Right 6">
            <a:extLst>
              <a:ext uri="{FF2B5EF4-FFF2-40B4-BE49-F238E27FC236}">
                <a16:creationId xmlns:a16="http://schemas.microsoft.com/office/drawing/2014/main" id="{25643C6F-799A-83C2-DB1F-09685FED5E3E}"/>
              </a:ext>
              <a:ext uri="{C183D7F6-B498-43B3-948B-1728B52AA6E4}">
                <adec:decorative xmlns:adec="http://schemas.microsoft.com/office/drawing/2017/decorative" val="1"/>
              </a:ext>
            </a:extLst>
          </p:cNvPr>
          <p:cNvSpPr/>
          <p:nvPr/>
        </p:nvSpPr>
        <p:spPr>
          <a:xfrm>
            <a:off x="495537" y="5217884"/>
            <a:ext cx="994410" cy="185182"/>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defTabSz="685800">
              <a:buClrTx/>
            </a:pPr>
            <a:endParaRPr lang="en-US" sz="1350" kern="1200">
              <a:solidFill>
                <a:prstClr val="white"/>
              </a:solidFill>
              <a:latin typeface="Aptos" panose="02110004020202020204"/>
            </a:endParaRPr>
          </a:p>
        </p:txBody>
      </p:sp>
    </p:spTree>
    <p:extLst>
      <p:ext uri="{BB962C8B-B14F-4D97-AF65-F5344CB8AC3E}">
        <p14:creationId xmlns:p14="http://schemas.microsoft.com/office/powerpoint/2010/main" val="1145580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8;p2">
            <a:extLst>
              <a:ext uri="{FF2B5EF4-FFF2-40B4-BE49-F238E27FC236}">
                <a16:creationId xmlns:a16="http://schemas.microsoft.com/office/drawing/2014/main" id="{0981A2A6-1AA1-1B88-AA13-F6526C43E5DF}"/>
              </a:ext>
              <a:ext uri="{C183D7F6-B498-43B3-948B-1728B52AA6E4}">
                <adec:decorative xmlns:adec="http://schemas.microsoft.com/office/drawing/2017/decorative" val="1"/>
              </a:ext>
            </a:extLst>
          </p:cNvPr>
          <p:cNvSpPr/>
          <p:nvPr/>
        </p:nvSpPr>
        <p:spPr>
          <a:xfrm>
            <a:off x="0" y="2357412"/>
            <a:ext cx="9144000" cy="1000175"/>
          </a:xfrm>
          <a:prstGeom prst="rect">
            <a:avLst/>
          </a:prstGeom>
          <a:solidFill>
            <a:srgbClr val="A6CE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 name="Title 1">
            <a:extLst>
              <a:ext uri="{FF2B5EF4-FFF2-40B4-BE49-F238E27FC236}">
                <a16:creationId xmlns:a16="http://schemas.microsoft.com/office/drawing/2014/main" id="{722CDC95-EA92-BAC7-9C1E-EE5D7C62F70A}"/>
              </a:ext>
            </a:extLst>
          </p:cNvPr>
          <p:cNvSpPr>
            <a:spLocks noGrp="1"/>
          </p:cNvSpPr>
          <p:nvPr>
            <p:ph type="title"/>
          </p:nvPr>
        </p:nvSpPr>
        <p:spPr>
          <a:xfrm>
            <a:off x="623888" y="852026"/>
            <a:ext cx="7886700" cy="2377200"/>
          </a:xfrm>
        </p:spPr>
        <p:txBody>
          <a:bodyPr/>
          <a:lstStyle/>
          <a:p>
            <a:r>
              <a:rPr lang="en-US" dirty="0"/>
              <a:t>What does ORCID stand for?</a:t>
            </a:r>
          </a:p>
        </p:txBody>
      </p:sp>
      <p:sp>
        <p:nvSpPr>
          <p:cNvPr id="3" name="Text Placeholder 2">
            <a:extLst>
              <a:ext uri="{FF2B5EF4-FFF2-40B4-BE49-F238E27FC236}">
                <a16:creationId xmlns:a16="http://schemas.microsoft.com/office/drawing/2014/main" id="{38FD9A8F-63FD-FE81-76C2-0F5F5FC2438B}"/>
              </a:ext>
            </a:extLst>
          </p:cNvPr>
          <p:cNvSpPr>
            <a:spLocks noGrp="1"/>
          </p:cNvSpPr>
          <p:nvPr>
            <p:ph type="body" idx="1"/>
          </p:nvPr>
        </p:nvSpPr>
        <p:spPr/>
        <p:txBody>
          <a:bodyPr/>
          <a:lstStyle/>
          <a:p>
            <a:r>
              <a:rPr lang="en-US" dirty="0"/>
              <a:t>Open Research and Contributor Identifier</a:t>
            </a:r>
          </a:p>
        </p:txBody>
      </p:sp>
    </p:spTree>
    <p:extLst>
      <p:ext uri="{BB962C8B-B14F-4D97-AF65-F5344CB8AC3E}">
        <p14:creationId xmlns:p14="http://schemas.microsoft.com/office/powerpoint/2010/main" val="2689605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6CEF-6BCC-9602-D111-A4E7928E9565}"/>
            </a:ext>
          </a:extLst>
        </p:cNvPr>
        <p:cNvGrpSpPr/>
        <p:nvPr/>
      </p:nvGrpSpPr>
      <p:grpSpPr>
        <a:xfrm>
          <a:off x="0" y="0"/>
          <a:ext cx="0" cy="0"/>
          <a:chOff x="0" y="0"/>
          <a:chExt cx="0" cy="0"/>
        </a:xfrm>
      </p:grpSpPr>
      <p:sp>
        <p:nvSpPr>
          <p:cNvPr id="5" name="Google Shape;325;p16">
            <a:extLst>
              <a:ext uri="{FF2B5EF4-FFF2-40B4-BE49-F238E27FC236}">
                <a16:creationId xmlns:a16="http://schemas.microsoft.com/office/drawing/2014/main" id="{53690E9C-584B-EAE4-792D-03B436331962}"/>
              </a:ext>
              <a:ext uri="{C183D7F6-B498-43B3-948B-1728B52AA6E4}">
                <adec:decorative xmlns:adec="http://schemas.microsoft.com/office/drawing/2017/decorative" val="1"/>
              </a:ext>
            </a:extLst>
          </p:cNvPr>
          <p:cNvSpPr/>
          <p:nvPr/>
        </p:nvSpPr>
        <p:spPr>
          <a:xfrm>
            <a:off x="-1" y="0"/>
            <a:ext cx="9144001" cy="817123"/>
          </a:xfrm>
          <a:prstGeom prst="rect">
            <a:avLst/>
          </a:prstGeom>
          <a:solidFill>
            <a:srgbClr val="A6CE37"/>
          </a:solidFill>
          <a:ln>
            <a:noFill/>
          </a:ln>
        </p:spPr>
        <p:txBody>
          <a:bodyPr spcFirstLastPara="1" wrap="square" lIns="82283" tIns="41130" rIns="82283" bIns="41130" anchor="ctr" anchorCtr="0">
            <a:noAutofit/>
          </a:bodyPr>
          <a:lstStyle/>
          <a:p>
            <a:pPr algn="ctr" defTabSz="685800">
              <a:buClrTx/>
            </a:pPr>
            <a:endParaRPr sz="1260" kern="1200">
              <a:solidFill>
                <a:prstClr val="white"/>
              </a:solidFill>
            </a:endParaRPr>
          </a:p>
        </p:txBody>
      </p:sp>
      <p:sp>
        <p:nvSpPr>
          <p:cNvPr id="2" name="Title 1">
            <a:extLst>
              <a:ext uri="{FF2B5EF4-FFF2-40B4-BE49-F238E27FC236}">
                <a16:creationId xmlns:a16="http://schemas.microsoft.com/office/drawing/2014/main" id="{1586F409-EFFD-88D8-B573-F47256610FD8}"/>
              </a:ext>
            </a:extLst>
          </p:cNvPr>
          <p:cNvSpPr>
            <a:spLocks noGrp="1"/>
          </p:cNvSpPr>
          <p:nvPr>
            <p:ph type="title"/>
          </p:nvPr>
        </p:nvSpPr>
        <p:spPr>
          <a:xfrm>
            <a:off x="737729" y="142509"/>
            <a:ext cx="7668540" cy="572670"/>
          </a:xfrm>
        </p:spPr>
        <p:txBody>
          <a:bodyPr/>
          <a:lstStyle/>
          <a:p>
            <a:r>
              <a:rPr lang="en-US" sz="2800" dirty="0" err="1">
                <a:solidFill>
                  <a:schemeClr val="bg1"/>
                </a:solidFill>
                <a:latin typeface="Arial" panose="020B0604020202020204" pitchFamily="34" charset="0"/>
                <a:cs typeface="Arial" panose="020B0604020202020204" pitchFamily="34" charset="0"/>
              </a:rPr>
              <a:t>SciENcv</a:t>
            </a:r>
            <a:r>
              <a:rPr lang="en-US" sz="2800" dirty="0">
                <a:solidFill>
                  <a:schemeClr val="bg1"/>
                </a:solidFill>
                <a:latin typeface="Arial" panose="020B0604020202020204" pitchFamily="34" charset="0"/>
                <a:cs typeface="Arial" panose="020B0604020202020204" pitchFamily="34" charset="0"/>
              </a:rPr>
              <a:t> and ORCID</a:t>
            </a:r>
          </a:p>
        </p:txBody>
      </p:sp>
      <p:pic>
        <p:nvPicPr>
          <p:cNvPr id="10" name="Picture 9" descr="Screenshot of My NCBI dashboard that shows where to access sciencv link">
            <a:extLst>
              <a:ext uri="{FF2B5EF4-FFF2-40B4-BE49-F238E27FC236}">
                <a16:creationId xmlns:a16="http://schemas.microsoft.com/office/drawing/2014/main" id="{18B859D9-2ED8-4314-CB89-9D8C2D1D70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20042" y="1185905"/>
            <a:ext cx="5703917" cy="4185435"/>
          </a:xfrm>
          <a:prstGeom prst="rect">
            <a:avLst/>
          </a:prstGeom>
        </p:spPr>
      </p:pic>
      <p:sp>
        <p:nvSpPr>
          <p:cNvPr id="11" name="Rectangle 10">
            <a:extLst>
              <a:ext uri="{FF2B5EF4-FFF2-40B4-BE49-F238E27FC236}">
                <a16:creationId xmlns:a16="http://schemas.microsoft.com/office/drawing/2014/main" id="{BE875AEF-1D21-C152-2749-186AB5A54FB2}"/>
              </a:ext>
              <a:ext uri="{C183D7F6-B498-43B3-948B-1728B52AA6E4}">
                <adec:decorative xmlns:adec="http://schemas.microsoft.com/office/drawing/2017/decorative" val="1"/>
              </a:ext>
            </a:extLst>
          </p:cNvPr>
          <p:cNvSpPr/>
          <p:nvPr/>
        </p:nvSpPr>
        <p:spPr>
          <a:xfrm>
            <a:off x="6487668" y="5145797"/>
            <a:ext cx="596646" cy="196830"/>
          </a:xfrm>
          <a:prstGeom prst="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defTabSz="685800">
              <a:buClrTx/>
            </a:pPr>
            <a:endParaRPr lang="en-US" sz="1350" kern="1200">
              <a:solidFill>
                <a:prstClr val="black"/>
              </a:solidFill>
              <a:latin typeface="Aptos" panose="02110004020202020204"/>
            </a:endParaRPr>
          </a:p>
        </p:txBody>
      </p:sp>
      <p:sp>
        <p:nvSpPr>
          <p:cNvPr id="15" name="Arrow: Down 14">
            <a:extLst>
              <a:ext uri="{FF2B5EF4-FFF2-40B4-BE49-F238E27FC236}">
                <a16:creationId xmlns:a16="http://schemas.microsoft.com/office/drawing/2014/main" id="{D289F29E-3F65-6EA2-9EA5-B5DDB8D23C50}"/>
              </a:ext>
              <a:ext uri="{C183D7F6-B498-43B3-948B-1728B52AA6E4}">
                <adec:decorative xmlns:adec="http://schemas.microsoft.com/office/drawing/2017/decorative" val="1"/>
              </a:ext>
            </a:extLst>
          </p:cNvPr>
          <p:cNvSpPr/>
          <p:nvPr/>
        </p:nvSpPr>
        <p:spPr>
          <a:xfrm>
            <a:off x="6556248" y="3398000"/>
            <a:ext cx="452628" cy="1719083"/>
          </a:xfrm>
          <a:prstGeom prst="down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defTabSz="685800">
              <a:buClrTx/>
            </a:pPr>
            <a:endParaRPr lang="en-US" sz="1350" kern="1200">
              <a:solidFill>
                <a:prstClr val="white"/>
              </a:solidFill>
              <a:latin typeface="Aptos" panose="02110004020202020204"/>
            </a:endParaRPr>
          </a:p>
        </p:txBody>
      </p:sp>
    </p:spTree>
    <p:extLst>
      <p:ext uri="{BB962C8B-B14F-4D97-AF65-F5344CB8AC3E}">
        <p14:creationId xmlns:p14="http://schemas.microsoft.com/office/powerpoint/2010/main" val="1632389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4D531-0FAA-BB23-D86B-8596963F0BC2}"/>
            </a:ext>
          </a:extLst>
        </p:cNvPr>
        <p:cNvGrpSpPr/>
        <p:nvPr/>
      </p:nvGrpSpPr>
      <p:grpSpPr>
        <a:xfrm>
          <a:off x="0" y="0"/>
          <a:ext cx="0" cy="0"/>
          <a:chOff x="0" y="0"/>
          <a:chExt cx="0" cy="0"/>
        </a:xfrm>
      </p:grpSpPr>
      <p:sp>
        <p:nvSpPr>
          <p:cNvPr id="3" name="Google Shape;325;p16">
            <a:extLst>
              <a:ext uri="{FF2B5EF4-FFF2-40B4-BE49-F238E27FC236}">
                <a16:creationId xmlns:a16="http://schemas.microsoft.com/office/drawing/2014/main" id="{84387C70-6437-25CB-B0C8-366B12717DC6}"/>
              </a:ext>
              <a:ext uri="{C183D7F6-B498-43B3-948B-1728B52AA6E4}">
                <adec:decorative xmlns:adec="http://schemas.microsoft.com/office/drawing/2017/decorative" val="1"/>
              </a:ext>
            </a:extLst>
          </p:cNvPr>
          <p:cNvSpPr/>
          <p:nvPr/>
        </p:nvSpPr>
        <p:spPr>
          <a:xfrm>
            <a:off x="-1" y="0"/>
            <a:ext cx="9144001" cy="817123"/>
          </a:xfrm>
          <a:prstGeom prst="rect">
            <a:avLst/>
          </a:prstGeom>
          <a:solidFill>
            <a:srgbClr val="A6CE37"/>
          </a:solidFill>
          <a:ln>
            <a:noFill/>
          </a:ln>
        </p:spPr>
        <p:txBody>
          <a:bodyPr spcFirstLastPara="1" wrap="square" lIns="82283" tIns="41130" rIns="82283" bIns="41130" anchor="ctr" anchorCtr="0">
            <a:noAutofit/>
          </a:bodyPr>
          <a:lstStyle/>
          <a:p>
            <a:pPr algn="ctr" defTabSz="685800">
              <a:buClrTx/>
            </a:pPr>
            <a:endParaRPr sz="1260" kern="1200">
              <a:solidFill>
                <a:prstClr val="white"/>
              </a:solidFill>
            </a:endParaRPr>
          </a:p>
        </p:txBody>
      </p:sp>
      <p:sp>
        <p:nvSpPr>
          <p:cNvPr id="7" name="Title 1">
            <a:extLst>
              <a:ext uri="{FF2B5EF4-FFF2-40B4-BE49-F238E27FC236}">
                <a16:creationId xmlns:a16="http://schemas.microsoft.com/office/drawing/2014/main" id="{EF242F72-A344-D1A6-8FF1-3475E4BC96AB}"/>
              </a:ext>
            </a:extLst>
          </p:cNvPr>
          <p:cNvSpPr txBox="1">
            <a:spLocks noGrp="1"/>
          </p:cNvSpPr>
          <p:nvPr>
            <p:ph type="title" idx="4294967295"/>
          </p:nvPr>
        </p:nvSpPr>
        <p:spPr>
          <a:xfrm>
            <a:off x="737729" y="142509"/>
            <a:ext cx="7668540" cy="57267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lvl1pPr lvl="0" algn="l" defTabSz="685800" rtl="0" eaLnBrk="1" latinLnBrk="0" hangingPunct="1">
              <a:lnSpc>
                <a:spcPct val="100000"/>
              </a:lnSpc>
              <a:spcBef>
                <a:spcPts val="0"/>
              </a:spcBef>
              <a:spcAft>
                <a:spcPts val="0"/>
              </a:spcAft>
              <a:buSzPts val="2800"/>
              <a:buNone/>
              <a:defRPr sz="3300" kern="1200">
                <a:solidFill>
                  <a:schemeClr val="tx1"/>
                </a:solidFill>
                <a:latin typeface="+mj-lt"/>
                <a:ea typeface="+mj-ea"/>
                <a:cs typeface="+mj-c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pPr marL="0" marR="0" lvl="0" indent="0" algn="l" defTabSz="685800" rtl="0" eaLnBrk="1" fontAlgn="auto" latinLnBrk="0" hangingPunct="1">
              <a:lnSpc>
                <a:spcPct val="100000"/>
              </a:lnSpc>
              <a:spcBef>
                <a:spcPts val="0"/>
              </a:spcBef>
              <a:spcAft>
                <a:spcPts val="0"/>
              </a:spcAft>
              <a:buClrTx/>
              <a:buSzPts val="2800"/>
              <a:buFontTx/>
              <a:buNone/>
              <a:tabLst/>
              <a:defRPr/>
            </a:pPr>
            <a:r>
              <a:rPr kumimoji="0" lang="en-US" sz="2800" b="0" i="0" u="none" strike="noStrike" kern="1200" cap="none" spc="0" normalizeH="0" baseline="0" noProof="0" dirty="0" err="1">
                <a:ln>
                  <a:noFill/>
                </a:ln>
                <a:solidFill>
                  <a:schemeClr val="bg1"/>
                </a:solidFill>
                <a:effectLst/>
                <a:uLnTx/>
                <a:uFillTx/>
                <a:latin typeface="Arial" panose="020B0604020202020204" pitchFamily="34" charset="0"/>
                <a:ea typeface="+mj-ea"/>
                <a:cs typeface="Arial" panose="020B0604020202020204" pitchFamily="34" charset="0"/>
                <a:sym typeface="Arial"/>
              </a:rPr>
              <a:t>SciENcv</a:t>
            </a:r>
            <a:r>
              <a:rPr kumimoji="0" lang="en-US" sz="2800" b="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sym typeface="Arial"/>
              </a:rPr>
              <a:t> &amp; ORCID</a:t>
            </a:r>
          </a:p>
        </p:txBody>
      </p:sp>
      <p:pic>
        <p:nvPicPr>
          <p:cNvPr id="6" name="Picture 5" descr="Screenshot of SciENcv page">
            <a:extLst>
              <a:ext uri="{FF2B5EF4-FFF2-40B4-BE49-F238E27FC236}">
                <a16:creationId xmlns:a16="http://schemas.microsoft.com/office/drawing/2014/main" id="{81607473-04EE-3FF6-861B-5320BF76F4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18345" y="1185906"/>
            <a:ext cx="5707310" cy="4241920"/>
          </a:xfrm>
          <a:prstGeom prst="rect">
            <a:avLst/>
          </a:prstGeom>
        </p:spPr>
      </p:pic>
      <p:sp>
        <p:nvSpPr>
          <p:cNvPr id="12" name="Arrow: Down 11">
            <a:extLst>
              <a:ext uri="{FF2B5EF4-FFF2-40B4-BE49-F238E27FC236}">
                <a16:creationId xmlns:a16="http://schemas.microsoft.com/office/drawing/2014/main" id="{2C432251-ED05-A589-4CDD-5B94F1C1E35C}"/>
              </a:ext>
              <a:ext uri="{C183D7F6-B498-43B3-948B-1728B52AA6E4}">
                <adec:decorative xmlns:adec="http://schemas.microsoft.com/office/drawing/2017/decorative" val="1"/>
              </a:ext>
            </a:extLst>
          </p:cNvPr>
          <p:cNvSpPr/>
          <p:nvPr/>
        </p:nvSpPr>
        <p:spPr>
          <a:xfrm>
            <a:off x="6672834" y="3248406"/>
            <a:ext cx="555498" cy="829818"/>
          </a:xfrm>
          <a:prstGeom prst="down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defTabSz="685800">
              <a:buClrTx/>
            </a:pPr>
            <a:endParaRPr lang="en-US" sz="1350" kern="1200">
              <a:solidFill>
                <a:prstClr val="white"/>
              </a:solidFill>
              <a:latin typeface="Aptos" panose="02110004020202020204"/>
            </a:endParaRPr>
          </a:p>
        </p:txBody>
      </p:sp>
    </p:spTree>
    <p:extLst>
      <p:ext uri="{BB962C8B-B14F-4D97-AF65-F5344CB8AC3E}">
        <p14:creationId xmlns:p14="http://schemas.microsoft.com/office/powerpoint/2010/main" val="227070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E173F-9D78-1CF5-441A-40363B68C08B}"/>
            </a:ext>
          </a:extLst>
        </p:cNvPr>
        <p:cNvGrpSpPr/>
        <p:nvPr/>
      </p:nvGrpSpPr>
      <p:grpSpPr>
        <a:xfrm>
          <a:off x="0" y="0"/>
          <a:ext cx="0" cy="0"/>
          <a:chOff x="0" y="0"/>
          <a:chExt cx="0" cy="0"/>
        </a:xfrm>
      </p:grpSpPr>
      <p:sp>
        <p:nvSpPr>
          <p:cNvPr id="8" name="Google Shape;325;p16">
            <a:extLst>
              <a:ext uri="{FF2B5EF4-FFF2-40B4-BE49-F238E27FC236}">
                <a16:creationId xmlns:a16="http://schemas.microsoft.com/office/drawing/2014/main" id="{AE735DCB-A01C-4C76-946E-A01CC69F0981}"/>
              </a:ext>
              <a:ext uri="{C183D7F6-B498-43B3-948B-1728B52AA6E4}">
                <adec:decorative xmlns:adec="http://schemas.microsoft.com/office/drawing/2017/decorative" val="1"/>
              </a:ext>
            </a:extLst>
          </p:cNvPr>
          <p:cNvSpPr/>
          <p:nvPr/>
        </p:nvSpPr>
        <p:spPr>
          <a:xfrm>
            <a:off x="-1" y="0"/>
            <a:ext cx="9144001" cy="817123"/>
          </a:xfrm>
          <a:prstGeom prst="rect">
            <a:avLst/>
          </a:prstGeom>
          <a:solidFill>
            <a:srgbClr val="A6CE37"/>
          </a:solidFill>
          <a:ln>
            <a:noFill/>
          </a:ln>
        </p:spPr>
        <p:txBody>
          <a:bodyPr spcFirstLastPara="1" wrap="square" lIns="82283" tIns="41130" rIns="82283" bIns="41130" anchor="ctr" anchorCtr="0">
            <a:noAutofit/>
          </a:bodyPr>
          <a:lstStyle/>
          <a:p>
            <a:pPr algn="ctr" defTabSz="685800">
              <a:buClrTx/>
            </a:pPr>
            <a:endParaRPr sz="1260" kern="1200">
              <a:solidFill>
                <a:prstClr val="white"/>
              </a:solidFill>
            </a:endParaRPr>
          </a:p>
        </p:txBody>
      </p:sp>
      <p:sp>
        <p:nvSpPr>
          <p:cNvPr id="9" name="Title 1">
            <a:extLst>
              <a:ext uri="{FF2B5EF4-FFF2-40B4-BE49-F238E27FC236}">
                <a16:creationId xmlns:a16="http://schemas.microsoft.com/office/drawing/2014/main" id="{D36F9128-97BB-C818-3CBD-992DF11F0623}"/>
              </a:ext>
            </a:extLst>
          </p:cNvPr>
          <p:cNvSpPr>
            <a:spLocks noGrp="1"/>
          </p:cNvSpPr>
          <p:nvPr>
            <p:ph type="title"/>
          </p:nvPr>
        </p:nvSpPr>
        <p:spPr>
          <a:xfrm>
            <a:off x="737729" y="142509"/>
            <a:ext cx="7668540" cy="572670"/>
          </a:xfrm>
        </p:spPr>
        <p:txBody>
          <a:bodyPr/>
          <a:lstStyle/>
          <a:p>
            <a:r>
              <a:rPr lang="en-US" sz="2800" dirty="0" err="1">
                <a:solidFill>
                  <a:schemeClr val="bg1"/>
                </a:solidFill>
                <a:latin typeface="Arial" panose="020B0604020202020204" pitchFamily="34" charset="0"/>
                <a:cs typeface="Arial" panose="020B0604020202020204" pitchFamily="34" charset="0"/>
              </a:rPr>
              <a:t>SciENcv</a:t>
            </a:r>
            <a:r>
              <a:rPr lang="en-US" sz="2800" dirty="0">
                <a:solidFill>
                  <a:schemeClr val="bg1"/>
                </a:solidFill>
                <a:latin typeface="Arial" panose="020B0604020202020204" pitchFamily="34" charset="0"/>
                <a:cs typeface="Arial" panose="020B0604020202020204" pitchFamily="34" charset="0"/>
              </a:rPr>
              <a:t> and ORCID – Linking</a:t>
            </a:r>
            <a:br>
              <a:rPr lang="en-US" sz="2800" dirty="0">
                <a:solidFill>
                  <a:schemeClr val="bg1"/>
                </a:solidFill>
                <a:latin typeface="Arial" panose="020B0604020202020204" pitchFamily="34" charset="0"/>
                <a:cs typeface="Arial" panose="020B0604020202020204" pitchFamily="34" charset="0"/>
              </a:rPr>
            </a:br>
            <a:endParaRPr lang="en-US" sz="2800" dirty="0">
              <a:solidFill>
                <a:schemeClr val="bg1"/>
              </a:solidFill>
              <a:latin typeface="Arial" panose="020B0604020202020204" pitchFamily="34" charset="0"/>
              <a:cs typeface="Arial" panose="020B0604020202020204" pitchFamily="34" charset="0"/>
            </a:endParaRPr>
          </a:p>
        </p:txBody>
      </p:sp>
      <p:pic>
        <p:nvPicPr>
          <p:cNvPr id="7" name="Picture 6" descr="Screenshot of popup menu in Sciencv where orcid can be chosen as external source to populate sciencv record">
            <a:extLst>
              <a:ext uri="{FF2B5EF4-FFF2-40B4-BE49-F238E27FC236}">
                <a16:creationId xmlns:a16="http://schemas.microsoft.com/office/drawing/2014/main" id="{4169853C-F605-F891-D93B-E592C24DE2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5538" y="1210204"/>
            <a:ext cx="5772924" cy="4219046"/>
          </a:xfrm>
          <a:prstGeom prst="rect">
            <a:avLst/>
          </a:prstGeom>
        </p:spPr>
      </p:pic>
    </p:spTree>
    <p:extLst>
      <p:ext uri="{BB962C8B-B14F-4D97-AF65-F5344CB8AC3E}">
        <p14:creationId xmlns:p14="http://schemas.microsoft.com/office/powerpoint/2010/main" val="40142377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5D39B-8074-061F-6D03-669A540BB1E2}"/>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E1917A8-A2EE-BF0A-A310-6C785EA4A677}"/>
              </a:ext>
              <a:ext uri="{C183D7F6-B498-43B3-948B-1728B52AA6E4}">
                <adec:decorative xmlns:adec="http://schemas.microsoft.com/office/drawing/2017/decorative" val="1"/>
              </a:ext>
            </a:extLst>
          </p:cNvPr>
          <p:cNvCxnSpPr/>
          <p:nvPr/>
        </p:nvCxnSpPr>
        <p:spPr>
          <a:xfrm>
            <a:off x="457200" y="1959102"/>
            <a:ext cx="822960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0" name="Straight Connector 9">
            <a:extLst>
              <a:ext uri="{FF2B5EF4-FFF2-40B4-BE49-F238E27FC236}">
                <a16:creationId xmlns:a16="http://schemas.microsoft.com/office/drawing/2014/main" id="{56F2AA5F-D7EC-435B-2328-7AC4F41BE7D0}"/>
              </a:ext>
              <a:ext uri="{C183D7F6-B498-43B3-948B-1728B52AA6E4}">
                <adec:decorative xmlns:adec="http://schemas.microsoft.com/office/drawing/2017/decorative" val="1"/>
              </a:ext>
            </a:extLst>
          </p:cNvPr>
          <p:cNvCxnSpPr/>
          <p:nvPr/>
        </p:nvCxnSpPr>
        <p:spPr>
          <a:xfrm>
            <a:off x="4572000" y="1245870"/>
            <a:ext cx="0" cy="4183380"/>
          </a:xfrm>
          <a:prstGeom prst="line">
            <a:avLst/>
          </a:prstGeom>
        </p:spPr>
        <p:style>
          <a:lnRef idx="2">
            <a:schemeClr val="accent5"/>
          </a:lnRef>
          <a:fillRef idx="0">
            <a:schemeClr val="accent5"/>
          </a:fillRef>
          <a:effectRef idx="1">
            <a:schemeClr val="accent5"/>
          </a:effectRef>
          <a:fontRef idx="minor">
            <a:schemeClr val="tx1"/>
          </a:fontRef>
        </p:style>
      </p:cxnSp>
      <p:sp>
        <p:nvSpPr>
          <p:cNvPr id="7" name="Google Shape;325;p16">
            <a:extLst>
              <a:ext uri="{FF2B5EF4-FFF2-40B4-BE49-F238E27FC236}">
                <a16:creationId xmlns:a16="http://schemas.microsoft.com/office/drawing/2014/main" id="{0F8307E5-4965-F1AC-96D5-20A22AAA2502}"/>
              </a:ext>
              <a:ext uri="{C183D7F6-B498-43B3-948B-1728B52AA6E4}">
                <adec:decorative xmlns:adec="http://schemas.microsoft.com/office/drawing/2017/decorative" val="1"/>
              </a:ext>
            </a:extLst>
          </p:cNvPr>
          <p:cNvSpPr/>
          <p:nvPr/>
        </p:nvSpPr>
        <p:spPr>
          <a:xfrm>
            <a:off x="-1" y="0"/>
            <a:ext cx="9144001" cy="817123"/>
          </a:xfrm>
          <a:prstGeom prst="rect">
            <a:avLst/>
          </a:prstGeom>
          <a:solidFill>
            <a:srgbClr val="A6CE37"/>
          </a:solidFill>
          <a:ln>
            <a:noFill/>
          </a:ln>
        </p:spPr>
        <p:txBody>
          <a:bodyPr spcFirstLastPara="1" wrap="square" lIns="82283" tIns="41130" rIns="82283" bIns="41130" anchor="ctr" anchorCtr="0">
            <a:noAutofit/>
          </a:bodyPr>
          <a:lstStyle/>
          <a:p>
            <a:pPr algn="ctr" defTabSz="685800">
              <a:buClrTx/>
            </a:pPr>
            <a:endParaRPr sz="1260" kern="1200">
              <a:solidFill>
                <a:prstClr val="white"/>
              </a:solidFill>
            </a:endParaRPr>
          </a:p>
        </p:txBody>
      </p:sp>
      <p:sp>
        <p:nvSpPr>
          <p:cNvPr id="9" name="Title 1">
            <a:extLst>
              <a:ext uri="{FF2B5EF4-FFF2-40B4-BE49-F238E27FC236}">
                <a16:creationId xmlns:a16="http://schemas.microsoft.com/office/drawing/2014/main" id="{AB07B93B-22D9-008B-9B28-4316C3C00B31}"/>
              </a:ext>
            </a:extLst>
          </p:cNvPr>
          <p:cNvSpPr>
            <a:spLocks noGrp="1"/>
          </p:cNvSpPr>
          <p:nvPr>
            <p:ph type="title"/>
          </p:nvPr>
        </p:nvSpPr>
        <p:spPr>
          <a:xfrm>
            <a:off x="737729" y="142509"/>
            <a:ext cx="7668540" cy="572670"/>
          </a:xfrm>
        </p:spPr>
        <p:txBody>
          <a:bodyPr/>
          <a:lstStyle/>
          <a:p>
            <a:r>
              <a:rPr lang="en-US" sz="2800" dirty="0" err="1">
                <a:solidFill>
                  <a:schemeClr val="bg1"/>
                </a:solidFill>
                <a:latin typeface="Arial" panose="020B0604020202020204" pitchFamily="34" charset="0"/>
                <a:cs typeface="Arial" panose="020B0604020202020204" pitchFamily="34" charset="0"/>
              </a:rPr>
              <a:t>SciENcv</a:t>
            </a:r>
            <a:r>
              <a:rPr lang="en-US" sz="2800" dirty="0">
                <a:solidFill>
                  <a:schemeClr val="bg1"/>
                </a:solidFill>
                <a:latin typeface="Arial" panose="020B0604020202020204" pitchFamily="34" charset="0"/>
                <a:cs typeface="Arial" panose="020B0604020202020204" pitchFamily="34" charset="0"/>
              </a:rPr>
              <a:t> and ORCID and Common Form</a:t>
            </a:r>
          </a:p>
        </p:txBody>
      </p:sp>
      <p:sp>
        <p:nvSpPr>
          <p:cNvPr id="11" name="TextBox 10">
            <a:extLst>
              <a:ext uri="{FF2B5EF4-FFF2-40B4-BE49-F238E27FC236}">
                <a16:creationId xmlns:a16="http://schemas.microsoft.com/office/drawing/2014/main" id="{DC236D53-B9CA-D737-A62B-105D895E57A8}"/>
              </a:ext>
            </a:extLst>
          </p:cNvPr>
          <p:cNvSpPr txBox="1"/>
          <p:nvPr/>
        </p:nvSpPr>
        <p:spPr>
          <a:xfrm>
            <a:off x="457200" y="1245870"/>
            <a:ext cx="4000499" cy="738664"/>
          </a:xfrm>
          <a:prstGeom prst="rect">
            <a:avLst/>
          </a:prstGeom>
          <a:noFill/>
        </p:spPr>
        <p:txBody>
          <a:bodyPr wrap="square" rtlCol="0">
            <a:spAutoFit/>
          </a:bodyPr>
          <a:lstStyle/>
          <a:p>
            <a:r>
              <a:rPr lang="en-US" sz="2100" dirty="0">
                <a:latin typeface="Segoe UI" panose="020B0502040204020203" pitchFamily="34" charset="0"/>
                <a:cs typeface="Segoe UI" panose="020B0502040204020203" pitchFamily="34" charset="0"/>
              </a:rPr>
              <a:t>What ORCID auto-fills in </a:t>
            </a:r>
            <a:r>
              <a:rPr lang="en-US" sz="2100" dirty="0" err="1">
                <a:latin typeface="Segoe UI" panose="020B0502040204020203" pitchFamily="34" charset="0"/>
                <a:cs typeface="Segoe UI" panose="020B0502040204020203" pitchFamily="34" charset="0"/>
              </a:rPr>
              <a:t>BioSketch</a:t>
            </a:r>
            <a:r>
              <a:rPr lang="en-US" sz="2100" dirty="0">
                <a:latin typeface="Segoe UI" panose="020B0502040204020203" pitchFamily="34" charset="0"/>
                <a:cs typeface="Segoe UI" panose="020B0502040204020203" pitchFamily="34" charset="0"/>
              </a:rPr>
              <a:t> Common Form</a:t>
            </a:r>
          </a:p>
        </p:txBody>
      </p:sp>
      <p:sp>
        <p:nvSpPr>
          <p:cNvPr id="13" name="TextBox 12">
            <a:extLst>
              <a:ext uri="{FF2B5EF4-FFF2-40B4-BE49-F238E27FC236}">
                <a16:creationId xmlns:a16="http://schemas.microsoft.com/office/drawing/2014/main" id="{A940E3F3-35C1-30A9-F5C9-EDF9D1FE2128}"/>
              </a:ext>
            </a:extLst>
          </p:cNvPr>
          <p:cNvSpPr txBox="1"/>
          <p:nvPr/>
        </p:nvSpPr>
        <p:spPr>
          <a:xfrm>
            <a:off x="507492" y="2048256"/>
            <a:ext cx="3979927" cy="2554545"/>
          </a:xfrm>
          <a:prstGeom prst="rect">
            <a:avLst/>
          </a:prstGeom>
          <a:noFill/>
        </p:spPr>
        <p:txBody>
          <a:bodyPr wrap="square" rtlCol="0">
            <a:spAutoFit/>
          </a:bodyPr>
          <a:lstStyle/>
          <a:p>
            <a:pPr marL="214313" indent="-214313">
              <a:buFont typeface="Arial" panose="020B0604020202020204" pitchFamily="34" charset="0"/>
              <a:buChar char="•"/>
            </a:pPr>
            <a:r>
              <a:rPr lang="en-US" sz="2000" dirty="0">
                <a:latin typeface="Segoe UI" panose="020B0502040204020203" pitchFamily="34" charset="0"/>
                <a:cs typeface="Segoe UI" panose="020B0502040204020203" pitchFamily="34" charset="0"/>
              </a:rPr>
              <a:t>Identifying Information, Organization and Location</a:t>
            </a:r>
          </a:p>
          <a:p>
            <a:endParaRPr lang="en-US" sz="2000" dirty="0">
              <a:latin typeface="Segoe UI" panose="020B0502040204020203" pitchFamily="34" charset="0"/>
              <a:cs typeface="Segoe UI" panose="020B0502040204020203" pitchFamily="34" charset="0"/>
            </a:endParaRPr>
          </a:p>
          <a:p>
            <a:pPr marL="214313" indent="-214313">
              <a:buFont typeface="Arial" panose="020B0604020202020204" pitchFamily="34" charset="0"/>
              <a:buChar char="•"/>
            </a:pPr>
            <a:r>
              <a:rPr lang="en-US" sz="2000" dirty="0">
                <a:latin typeface="Segoe UI" panose="020B0502040204020203" pitchFamily="34" charset="0"/>
                <a:cs typeface="Segoe UI" panose="020B0502040204020203" pitchFamily="34" charset="0"/>
              </a:rPr>
              <a:t>Professional Preparation</a:t>
            </a:r>
          </a:p>
          <a:p>
            <a:pPr marL="214313" indent="-214313">
              <a:buFont typeface="Arial" panose="020B0604020202020204" pitchFamily="34" charset="0"/>
              <a:buChar char="•"/>
            </a:pPr>
            <a:endParaRPr lang="en-US" sz="2000" dirty="0">
              <a:latin typeface="Segoe UI" panose="020B0502040204020203" pitchFamily="34" charset="0"/>
              <a:cs typeface="Segoe UI" panose="020B0502040204020203" pitchFamily="34" charset="0"/>
            </a:endParaRPr>
          </a:p>
          <a:p>
            <a:pPr marL="214313" indent="-214313">
              <a:buFont typeface="Arial" panose="020B0604020202020204" pitchFamily="34" charset="0"/>
              <a:buChar char="•"/>
            </a:pPr>
            <a:r>
              <a:rPr lang="en-US" sz="2000" dirty="0">
                <a:latin typeface="Segoe UI" panose="020B0502040204020203" pitchFamily="34" charset="0"/>
                <a:cs typeface="Segoe UI" panose="020B0502040204020203" pitchFamily="34" charset="0"/>
              </a:rPr>
              <a:t>Appointments and Positions</a:t>
            </a:r>
          </a:p>
          <a:p>
            <a:pPr marL="214313" indent="-214313">
              <a:buFont typeface="Arial" panose="020B0604020202020204" pitchFamily="34" charset="0"/>
              <a:buChar char="•"/>
            </a:pPr>
            <a:endParaRPr lang="en-US" sz="2000" dirty="0">
              <a:latin typeface="Segoe UI" panose="020B0502040204020203" pitchFamily="34" charset="0"/>
              <a:cs typeface="Segoe UI" panose="020B0502040204020203" pitchFamily="34" charset="0"/>
            </a:endParaRPr>
          </a:p>
          <a:p>
            <a:pPr marL="214313" indent="-214313">
              <a:buFont typeface="Arial" panose="020B0604020202020204" pitchFamily="34" charset="0"/>
              <a:buChar char="•"/>
            </a:pPr>
            <a:r>
              <a:rPr lang="en-US" sz="2000" dirty="0">
                <a:latin typeface="Segoe UI" panose="020B0502040204020203" pitchFamily="34" charset="0"/>
                <a:cs typeface="Segoe UI" panose="020B0502040204020203" pitchFamily="34" charset="0"/>
              </a:rPr>
              <a:t>Products</a:t>
            </a:r>
          </a:p>
        </p:txBody>
      </p:sp>
      <p:sp>
        <p:nvSpPr>
          <p:cNvPr id="12" name="TextBox 11">
            <a:extLst>
              <a:ext uri="{FF2B5EF4-FFF2-40B4-BE49-F238E27FC236}">
                <a16:creationId xmlns:a16="http://schemas.microsoft.com/office/drawing/2014/main" id="{53508989-70D2-8AB5-A4CF-4045FE93FF07}"/>
              </a:ext>
            </a:extLst>
          </p:cNvPr>
          <p:cNvSpPr txBox="1"/>
          <p:nvPr/>
        </p:nvSpPr>
        <p:spPr>
          <a:xfrm>
            <a:off x="4656582" y="1245870"/>
            <a:ext cx="4030217" cy="738664"/>
          </a:xfrm>
          <a:prstGeom prst="rect">
            <a:avLst/>
          </a:prstGeom>
          <a:noFill/>
        </p:spPr>
        <p:txBody>
          <a:bodyPr wrap="square" rtlCol="0">
            <a:spAutoFit/>
          </a:bodyPr>
          <a:lstStyle/>
          <a:p>
            <a:r>
              <a:rPr lang="en-US" sz="2100" dirty="0">
                <a:latin typeface="Segoe UI" panose="020B0502040204020203" pitchFamily="34" charset="0"/>
                <a:cs typeface="Segoe UI" panose="020B0502040204020203" pitchFamily="34" charset="0"/>
              </a:rPr>
              <a:t>What ORCID does </a:t>
            </a:r>
            <a:r>
              <a:rPr lang="en-US" sz="2100" u="sng" dirty="0">
                <a:latin typeface="Segoe UI" panose="020B0502040204020203" pitchFamily="34" charset="0"/>
                <a:cs typeface="Segoe UI" panose="020B0502040204020203" pitchFamily="34" charset="0"/>
              </a:rPr>
              <a:t>not</a:t>
            </a:r>
            <a:r>
              <a:rPr lang="en-US" sz="2100" dirty="0">
                <a:latin typeface="Segoe UI" panose="020B0502040204020203" pitchFamily="34" charset="0"/>
                <a:cs typeface="Segoe UI" panose="020B0502040204020203" pitchFamily="34" charset="0"/>
              </a:rPr>
              <a:t> auto-fill in </a:t>
            </a:r>
            <a:r>
              <a:rPr lang="en-US" sz="2100" dirty="0" err="1">
                <a:latin typeface="Segoe UI" panose="020B0502040204020203" pitchFamily="34" charset="0"/>
                <a:cs typeface="Segoe UI" panose="020B0502040204020203" pitchFamily="34" charset="0"/>
              </a:rPr>
              <a:t>Biosketch</a:t>
            </a:r>
            <a:r>
              <a:rPr lang="en-US" sz="2100" dirty="0">
                <a:latin typeface="Segoe UI" panose="020B0502040204020203" pitchFamily="34" charset="0"/>
                <a:cs typeface="Segoe UI" panose="020B0502040204020203" pitchFamily="34" charset="0"/>
              </a:rPr>
              <a:t> Common Form</a:t>
            </a:r>
          </a:p>
        </p:txBody>
      </p:sp>
      <p:sp>
        <p:nvSpPr>
          <p:cNvPr id="14" name="TextBox 13">
            <a:extLst>
              <a:ext uri="{FF2B5EF4-FFF2-40B4-BE49-F238E27FC236}">
                <a16:creationId xmlns:a16="http://schemas.microsoft.com/office/drawing/2014/main" id="{AC9725CA-8CF1-E8C1-2CCA-9B8DD28EB70D}"/>
              </a:ext>
            </a:extLst>
          </p:cNvPr>
          <p:cNvSpPr txBox="1"/>
          <p:nvPr/>
        </p:nvSpPr>
        <p:spPr>
          <a:xfrm>
            <a:off x="4656582" y="2048256"/>
            <a:ext cx="3979925" cy="1631216"/>
          </a:xfrm>
          <a:prstGeom prst="rect">
            <a:avLst/>
          </a:prstGeom>
          <a:noFill/>
        </p:spPr>
        <p:txBody>
          <a:bodyPr wrap="square" rtlCol="0">
            <a:spAutoFit/>
          </a:bodyPr>
          <a:lstStyle/>
          <a:p>
            <a:pPr marL="214313" indent="-214313">
              <a:buFont typeface="Arial" panose="020B0604020202020204" pitchFamily="34" charset="0"/>
              <a:buChar char="•"/>
            </a:pPr>
            <a:r>
              <a:rPr lang="en-US" sz="2000" dirty="0">
                <a:latin typeface="Segoe UI" panose="020B0502040204020203" pitchFamily="34" charset="0"/>
                <a:cs typeface="Segoe UI" panose="020B0502040204020203" pitchFamily="34" charset="0"/>
              </a:rPr>
              <a:t>Personal Statement</a:t>
            </a:r>
          </a:p>
          <a:p>
            <a:pPr marL="214313" indent="-214313">
              <a:buFont typeface="Arial" panose="020B0604020202020204" pitchFamily="34" charset="0"/>
              <a:buChar char="•"/>
            </a:pPr>
            <a:endParaRPr lang="en-US" sz="2000" dirty="0">
              <a:latin typeface="Segoe UI" panose="020B0502040204020203" pitchFamily="34" charset="0"/>
              <a:cs typeface="Segoe UI" panose="020B0502040204020203" pitchFamily="34" charset="0"/>
            </a:endParaRPr>
          </a:p>
          <a:p>
            <a:pPr marL="214313" indent="-214313">
              <a:buFont typeface="Arial" panose="020B0604020202020204" pitchFamily="34" charset="0"/>
              <a:buChar char="•"/>
            </a:pPr>
            <a:r>
              <a:rPr lang="en-US" sz="2000" dirty="0">
                <a:latin typeface="Segoe UI" panose="020B0502040204020203" pitchFamily="34" charset="0"/>
                <a:cs typeface="Segoe UI" panose="020B0502040204020203" pitchFamily="34" charset="0"/>
              </a:rPr>
              <a:t>Honors</a:t>
            </a:r>
          </a:p>
          <a:p>
            <a:pPr marL="214313" indent="-214313">
              <a:buFont typeface="Arial" panose="020B0604020202020204" pitchFamily="34" charset="0"/>
              <a:buChar char="•"/>
            </a:pPr>
            <a:endParaRPr lang="en-US" sz="2000" dirty="0">
              <a:latin typeface="Segoe UI" panose="020B0502040204020203" pitchFamily="34" charset="0"/>
              <a:cs typeface="Segoe UI" panose="020B0502040204020203" pitchFamily="34" charset="0"/>
            </a:endParaRPr>
          </a:p>
          <a:p>
            <a:pPr marL="214313" indent="-214313">
              <a:buFont typeface="Arial" panose="020B0604020202020204" pitchFamily="34" charset="0"/>
              <a:buChar char="•"/>
            </a:pPr>
            <a:r>
              <a:rPr lang="en-US" sz="2000" dirty="0">
                <a:latin typeface="Segoe UI" panose="020B0502040204020203" pitchFamily="34" charset="0"/>
                <a:cs typeface="Segoe UI" panose="020B0502040204020203" pitchFamily="34" charset="0"/>
              </a:rPr>
              <a:t>Contributions to Science</a:t>
            </a:r>
          </a:p>
        </p:txBody>
      </p:sp>
    </p:spTree>
    <p:extLst>
      <p:ext uri="{BB962C8B-B14F-4D97-AF65-F5344CB8AC3E}">
        <p14:creationId xmlns:p14="http://schemas.microsoft.com/office/powerpoint/2010/main" val="4157996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A6399-2813-C75C-6578-939D5186A229}"/>
            </a:ext>
          </a:extLst>
        </p:cNvPr>
        <p:cNvGrpSpPr/>
        <p:nvPr/>
      </p:nvGrpSpPr>
      <p:grpSpPr>
        <a:xfrm>
          <a:off x="0" y="0"/>
          <a:ext cx="0" cy="0"/>
          <a:chOff x="0" y="0"/>
          <a:chExt cx="0" cy="0"/>
        </a:xfrm>
      </p:grpSpPr>
      <p:sp>
        <p:nvSpPr>
          <p:cNvPr id="9" name="Google Shape;325;p16">
            <a:extLst>
              <a:ext uri="{FF2B5EF4-FFF2-40B4-BE49-F238E27FC236}">
                <a16:creationId xmlns:a16="http://schemas.microsoft.com/office/drawing/2014/main" id="{A39FF725-590E-22A0-CC21-174FDCBFC631}"/>
              </a:ext>
              <a:ext uri="{C183D7F6-B498-43B3-948B-1728B52AA6E4}">
                <adec:decorative xmlns:adec="http://schemas.microsoft.com/office/drawing/2017/decorative" val="1"/>
              </a:ext>
            </a:extLst>
          </p:cNvPr>
          <p:cNvSpPr/>
          <p:nvPr/>
        </p:nvSpPr>
        <p:spPr>
          <a:xfrm>
            <a:off x="-1" y="0"/>
            <a:ext cx="9144001" cy="817123"/>
          </a:xfrm>
          <a:prstGeom prst="rect">
            <a:avLst/>
          </a:prstGeom>
          <a:solidFill>
            <a:srgbClr val="A6CE37"/>
          </a:solidFill>
          <a:ln>
            <a:noFill/>
          </a:ln>
        </p:spPr>
        <p:txBody>
          <a:bodyPr spcFirstLastPara="1" wrap="square" lIns="82283" tIns="41130" rIns="82283" bIns="41130" anchor="ctr" anchorCtr="0">
            <a:noAutofit/>
          </a:bodyPr>
          <a:lstStyle/>
          <a:p>
            <a:pPr algn="ctr" defTabSz="685800">
              <a:buClrTx/>
            </a:pPr>
            <a:endParaRPr sz="1260" kern="1200">
              <a:solidFill>
                <a:prstClr val="white"/>
              </a:solidFill>
            </a:endParaRPr>
          </a:p>
        </p:txBody>
      </p:sp>
      <p:sp>
        <p:nvSpPr>
          <p:cNvPr id="10" name="Title 1">
            <a:extLst>
              <a:ext uri="{FF2B5EF4-FFF2-40B4-BE49-F238E27FC236}">
                <a16:creationId xmlns:a16="http://schemas.microsoft.com/office/drawing/2014/main" id="{1C714FD2-4754-65FE-1B64-68D4DB2E177C}"/>
              </a:ext>
            </a:extLst>
          </p:cNvPr>
          <p:cNvSpPr>
            <a:spLocks noGrp="1"/>
          </p:cNvSpPr>
          <p:nvPr>
            <p:ph type="title"/>
          </p:nvPr>
        </p:nvSpPr>
        <p:spPr>
          <a:xfrm>
            <a:off x="737729" y="142509"/>
            <a:ext cx="7668540" cy="572670"/>
          </a:xfrm>
        </p:spPr>
        <p:txBody>
          <a:bodyPr/>
          <a:lstStyle/>
          <a:p>
            <a:r>
              <a:rPr lang="en-US" sz="2800" dirty="0" err="1">
                <a:solidFill>
                  <a:schemeClr val="bg1"/>
                </a:solidFill>
                <a:latin typeface="Arial" panose="020B0604020202020204" pitchFamily="34" charset="0"/>
                <a:cs typeface="Arial" panose="020B0604020202020204" pitchFamily="34" charset="0"/>
              </a:rPr>
              <a:t>eRA</a:t>
            </a:r>
            <a:r>
              <a:rPr lang="en-US" sz="2800" dirty="0">
                <a:solidFill>
                  <a:schemeClr val="bg1"/>
                </a:solidFill>
                <a:latin typeface="Arial" panose="020B0604020202020204" pitchFamily="34" charset="0"/>
                <a:cs typeface="Arial" panose="020B0604020202020204" pitchFamily="34" charset="0"/>
              </a:rPr>
              <a:t> Commons and ORCID</a:t>
            </a:r>
          </a:p>
        </p:txBody>
      </p:sp>
      <p:pic>
        <p:nvPicPr>
          <p:cNvPr id="3" name="Picture 2" descr="Shows two ways of accessing Personal Profile; either under the Apps menu/eRA menu or by clicking the large Personal Profile button on the eRA landing page">
            <a:extLst>
              <a:ext uri="{FF2B5EF4-FFF2-40B4-BE49-F238E27FC236}">
                <a16:creationId xmlns:a16="http://schemas.microsoft.com/office/drawing/2014/main" id="{FC3F852A-7B29-8081-C475-713EFB2947A7}"/>
              </a:ext>
            </a:extLst>
          </p:cNvPr>
          <p:cNvPicPr>
            <a:picLocks noChangeAspect="1"/>
          </p:cNvPicPr>
          <p:nvPr/>
        </p:nvPicPr>
        <p:blipFill>
          <a:blip r:embed="rId3"/>
          <a:stretch>
            <a:fillRect/>
          </a:stretch>
        </p:blipFill>
        <p:spPr>
          <a:xfrm>
            <a:off x="1033273" y="1288172"/>
            <a:ext cx="3315644" cy="3857625"/>
          </a:xfrm>
          <a:prstGeom prst="rect">
            <a:avLst/>
          </a:prstGeom>
        </p:spPr>
      </p:pic>
      <p:pic>
        <p:nvPicPr>
          <p:cNvPr id="7" name="Picture 6" descr="Personal Profile section indicating link to connnect to or create an ORCID iD">
            <a:extLst>
              <a:ext uri="{FF2B5EF4-FFF2-40B4-BE49-F238E27FC236}">
                <a16:creationId xmlns:a16="http://schemas.microsoft.com/office/drawing/2014/main" id="{65ED974C-45D4-49CE-9A97-6ACDB26B3AF2}"/>
              </a:ext>
            </a:extLst>
          </p:cNvPr>
          <p:cNvPicPr>
            <a:picLocks noChangeAspect="1"/>
          </p:cNvPicPr>
          <p:nvPr/>
        </p:nvPicPr>
        <p:blipFill>
          <a:blip r:embed="rId4"/>
          <a:stretch>
            <a:fillRect/>
          </a:stretch>
        </p:blipFill>
        <p:spPr>
          <a:xfrm>
            <a:off x="4903470" y="1183725"/>
            <a:ext cx="3671071" cy="3962072"/>
          </a:xfrm>
          <a:prstGeom prst="rect">
            <a:avLst/>
          </a:prstGeom>
        </p:spPr>
      </p:pic>
    </p:spTree>
    <p:extLst>
      <p:ext uri="{BB962C8B-B14F-4D97-AF65-F5344CB8AC3E}">
        <p14:creationId xmlns:p14="http://schemas.microsoft.com/office/powerpoint/2010/main" val="2669503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9">
            <a:extLst>
              <a:ext uri="{C183D7F6-B498-43B3-948B-1728B52AA6E4}">
                <adec:decorative xmlns:adec="http://schemas.microsoft.com/office/drawing/2017/decorative" val="1"/>
              </a:ext>
            </a:extLst>
          </p:cNvPr>
          <p:cNvSpPr/>
          <p:nvPr/>
        </p:nvSpPr>
        <p:spPr>
          <a:xfrm>
            <a:off x="0" y="-1"/>
            <a:ext cx="9144000" cy="1000175"/>
          </a:xfrm>
          <a:prstGeom prst="rect">
            <a:avLst/>
          </a:prstGeom>
          <a:solidFill>
            <a:srgbClr val="A6CE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4" name="Google Shape;354;p19"/>
          <p:cNvSpPr txBox="1">
            <a:spLocks noGrp="1"/>
          </p:cNvSpPr>
          <p:nvPr>
            <p:ph type="title"/>
          </p:nvPr>
        </p:nvSpPr>
        <p:spPr>
          <a:xfrm>
            <a:off x="311700" y="181937"/>
            <a:ext cx="8520600" cy="636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solidFill>
                  <a:schemeClr val="lt1"/>
                </a:solidFill>
              </a:rPr>
              <a:t>To get the most benefit from ORCID:</a:t>
            </a:r>
            <a:endParaRPr dirty="0">
              <a:solidFill>
                <a:schemeClr val="lt1"/>
              </a:solidFill>
            </a:endParaRPr>
          </a:p>
        </p:txBody>
      </p:sp>
      <p:sp>
        <p:nvSpPr>
          <p:cNvPr id="2" name="TextBox 1">
            <a:extLst>
              <a:ext uri="{FF2B5EF4-FFF2-40B4-BE49-F238E27FC236}">
                <a16:creationId xmlns:a16="http://schemas.microsoft.com/office/drawing/2014/main" id="{720497A7-D20A-CA65-4C11-54715CB83873}"/>
              </a:ext>
            </a:extLst>
          </p:cNvPr>
          <p:cNvSpPr txBox="1"/>
          <p:nvPr/>
        </p:nvSpPr>
        <p:spPr>
          <a:xfrm>
            <a:off x="418703" y="1182112"/>
            <a:ext cx="8628020" cy="2554545"/>
          </a:xfrm>
          <a:prstGeom prst="rect">
            <a:avLst/>
          </a:prstGeom>
          <a:noFill/>
        </p:spPr>
        <p:txBody>
          <a:bodyPr wrap="square" rtlCol="0">
            <a:spAutoFit/>
          </a:bodyPr>
          <a:lstStyle/>
          <a:p>
            <a:pPr marL="342900" indent="-342900">
              <a:buFont typeface="Wingdings" panose="05000000000000000000" pitchFamily="2" charset="2"/>
              <a:buChar char="ü"/>
            </a:pPr>
            <a:r>
              <a:rPr lang="en-US" sz="2000" dirty="0"/>
              <a:t>Step 1: </a:t>
            </a:r>
            <a:r>
              <a:rPr lang="en-US" sz="2000" b="1" dirty="0"/>
              <a:t>REGISTER</a:t>
            </a:r>
            <a:r>
              <a:rPr lang="en-US" sz="2000" dirty="0"/>
              <a:t> – Get your unique ORCID identifier</a:t>
            </a:r>
          </a:p>
          <a:p>
            <a:pPr marL="342900" indent="-342900">
              <a:buFont typeface="Wingdings" panose="05000000000000000000" pitchFamily="2" charset="2"/>
              <a:buChar char="ü"/>
            </a:pPr>
            <a:endParaRPr lang="en-US" sz="2000" dirty="0"/>
          </a:p>
          <a:p>
            <a:pPr marL="342900" indent="-342900">
              <a:buFont typeface="Wingdings" panose="05000000000000000000" pitchFamily="2" charset="2"/>
              <a:buChar char="ü"/>
            </a:pPr>
            <a:r>
              <a:rPr lang="en-US" sz="2000" dirty="0"/>
              <a:t>Step 2: </a:t>
            </a:r>
            <a:r>
              <a:rPr lang="en-US" sz="2000" b="1" dirty="0"/>
              <a:t>ADD YOUR INFO </a:t>
            </a:r>
            <a:r>
              <a:rPr lang="en-US" sz="2000" dirty="0"/>
              <a:t>– Populate your ORCID profile with your professional information and research outputs; Link to trusted organizations to automate the process</a:t>
            </a:r>
          </a:p>
          <a:p>
            <a:pPr marL="342900" indent="-342900">
              <a:buFont typeface="Wingdings" panose="05000000000000000000" pitchFamily="2" charset="2"/>
              <a:buChar char="ü"/>
            </a:pPr>
            <a:endParaRPr lang="en-US" sz="2000" dirty="0"/>
          </a:p>
          <a:p>
            <a:pPr marL="342900" indent="-342900">
              <a:buFont typeface="Wingdings" panose="05000000000000000000" pitchFamily="2" charset="2"/>
              <a:buChar char="ü"/>
            </a:pPr>
            <a:r>
              <a:rPr lang="en-US" sz="2000" dirty="0"/>
              <a:t>Step 3: </a:t>
            </a:r>
            <a:r>
              <a:rPr lang="en-US" sz="2000" b="1" dirty="0"/>
              <a:t>USE YOUR ORCID ID </a:t>
            </a:r>
            <a:r>
              <a:rPr lang="en-US" sz="2000" dirty="0"/>
              <a:t>– Include it when submitting manuscripts, applying for grants, presenting your work </a:t>
            </a:r>
          </a:p>
        </p:txBody>
      </p:sp>
      <p:sp>
        <p:nvSpPr>
          <p:cNvPr id="356" name="Google Shape;356;p19"/>
          <p:cNvSpPr txBox="1"/>
          <p:nvPr/>
        </p:nvSpPr>
        <p:spPr>
          <a:xfrm>
            <a:off x="1819103" y="4028412"/>
            <a:ext cx="5505825" cy="42178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2400" b="1" i="0" u="none" strike="noStrike" cap="none" dirty="0">
                <a:solidFill>
                  <a:schemeClr val="accent1"/>
                </a:solidFill>
                <a:latin typeface="Arial"/>
                <a:ea typeface="Arial"/>
                <a:cs typeface="Arial"/>
                <a:sym typeface="Arial"/>
              </a:rPr>
              <a:t>Register Now: </a:t>
            </a:r>
            <a:r>
              <a:rPr lang="en" sz="2400" b="0" i="0" u="sng" strike="noStrike" cap="none" dirty="0">
                <a:solidFill>
                  <a:srgbClr val="0000FF"/>
                </a:solidFill>
                <a:latin typeface="Arial"/>
                <a:ea typeface="Arial"/>
                <a:cs typeface="Arial"/>
                <a:sym typeface="Arial"/>
                <a:hlinkClick r:id="rId3">
                  <a:extLst>
                    <a:ext uri="{A12FA001-AC4F-418D-AE19-62706E023703}">
                      <ahyp:hlinkClr xmlns:ahyp="http://schemas.microsoft.com/office/drawing/2018/hyperlinkcolor" val="tx"/>
                    </a:ext>
                  </a:extLst>
                </a:hlinkClick>
              </a:rPr>
              <a:t>http://orcid.org/register</a:t>
            </a:r>
            <a:endParaRPr sz="1100" b="0" i="0" u="none" strike="noStrike" cap="none" dirty="0">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19B2F066-428C-C2B0-3256-D8EA3386E0C0}"/>
              </a:ext>
            </a:extLst>
          </p:cNvPr>
          <p:cNvSpPr txBox="1"/>
          <p:nvPr/>
        </p:nvSpPr>
        <p:spPr>
          <a:xfrm>
            <a:off x="311700" y="5071398"/>
            <a:ext cx="8520600" cy="461665"/>
          </a:xfrm>
          <a:prstGeom prst="rect">
            <a:avLst/>
          </a:prstGeom>
          <a:solidFill>
            <a:srgbClr val="A6CE39"/>
          </a:solidFill>
        </p:spPr>
        <p:txBody>
          <a:bodyPr wrap="square" rtlCol="0">
            <a:spAutoFit/>
          </a:bodyPr>
          <a:lstStyle/>
          <a:p>
            <a:r>
              <a:rPr lang="en-US" sz="2400" dirty="0"/>
              <a:t>Note: Stop by the Library and pick up an ORCID </a:t>
            </a:r>
            <a:r>
              <a:rPr lang="en-US" sz="2400" dirty="0" err="1"/>
              <a:t>iD</a:t>
            </a:r>
            <a:r>
              <a:rPr lang="en-US" sz="2400" dirty="0"/>
              <a:t> sticker!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33">
            <a:extLst>
              <a:ext uri="{C183D7F6-B498-43B3-948B-1728B52AA6E4}">
                <adec:decorative xmlns:adec="http://schemas.microsoft.com/office/drawing/2017/decorative" val="1"/>
              </a:ext>
            </a:extLst>
          </p:cNvPr>
          <p:cNvSpPr/>
          <p:nvPr/>
        </p:nvSpPr>
        <p:spPr>
          <a:xfrm>
            <a:off x="0" y="0"/>
            <a:ext cx="9144000" cy="1000175"/>
          </a:xfrm>
          <a:prstGeom prst="rect">
            <a:avLst/>
          </a:prstGeom>
          <a:solidFill>
            <a:srgbClr val="A6CE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0" i="0" u="none" strike="noStrike" cap="none">
              <a:solidFill>
                <a:schemeClr val="lt1"/>
              </a:solidFill>
              <a:latin typeface="Arial"/>
              <a:ea typeface="Arial"/>
              <a:cs typeface="Arial"/>
              <a:sym typeface="Arial"/>
            </a:endParaRPr>
          </a:p>
        </p:txBody>
      </p:sp>
      <p:sp>
        <p:nvSpPr>
          <p:cNvPr id="475" name="Google Shape;475;p33"/>
          <p:cNvSpPr txBox="1">
            <a:spLocks noGrp="1"/>
          </p:cNvSpPr>
          <p:nvPr>
            <p:ph type="title" idx="4294967295"/>
          </p:nvPr>
        </p:nvSpPr>
        <p:spPr>
          <a:xfrm>
            <a:off x="292308" y="238477"/>
            <a:ext cx="8252086" cy="52322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chemeClr val="lt1"/>
                </a:solidFill>
                <a:effectLst/>
                <a:uLnTx/>
                <a:uFillTx/>
                <a:latin typeface="Arial"/>
                <a:ea typeface="Arial"/>
                <a:cs typeface="Arial"/>
                <a:sym typeface="Arial"/>
              </a:rPr>
              <a:t>ORCID Resources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476" name="Google Shape;476;p33" descr="Orcid id logo"/>
          <p:cNvPicPr preferRelativeResize="0"/>
          <p:nvPr/>
        </p:nvPicPr>
        <p:blipFill rotWithShape="1">
          <a:blip r:embed="rId3">
            <a:alphaModFix/>
          </a:blip>
          <a:srcRect/>
          <a:stretch/>
        </p:blipFill>
        <p:spPr>
          <a:xfrm>
            <a:off x="577121" y="1342880"/>
            <a:ext cx="1957386" cy="1992886"/>
          </a:xfrm>
          <a:prstGeom prst="rect">
            <a:avLst/>
          </a:prstGeom>
          <a:noFill/>
          <a:ln>
            <a:noFill/>
          </a:ln>
        </p:spPr>
      </p:pic>
      <p:sp>
        <p:nvSpPr>
          <p:cNvPr id="2" name="TextBox 1">
            <a:extLst>
              <a:ext uri="{FF2B5EF4-FFF2-40B4-BE49-F238E27FC236}">
                <a16:creationId xmlns:a16="http://schemas.microsoft.com/office/drawing/2014/main" id="{230290C6-8B72-304A-3589-9C7757D04CA6}"/>
              </a:ext>
            </a:extLst>
          </p:cNvPr>
          <p:cNvSpPr txBox="1"/>
          <p:nvPr/>
        </p:nvSpPr>
        <p:spPr>
          <a:xfrm>
            <a:off x="3421626" y="1342880"/>
            <a:ext cx="5145253"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tx1"/>
                </a:solidFill>
                <a:hlinkClick r:id="rId4">
                  <a:extLst>
                    <a:ext uri="{A12FA001-AC4F-418D-AE19-62706E023703}">
                      <ahyp:hlinkClr xmlns:ahyp="http://schemas.microsoft.com/office/drawing/2018/hyperlinkcolor" val="tx"/>
                    </a:ext>
                  </a:extLst>
                </a:hlinkClick>
              </a:rPr>
              <a:t>Library Resource Guide </a:t>
            </a:r>
            <a:endParaRPr lang="en-US" sz="2000" dirty="0">
              <a:solidFill>
                <a:schemeClr val="tx1"/>
              </a:solidFill>
            </a:endParaRP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hlinkClick r:id="rId5">
                  <a:extLst>
                    <a:ext uri="{A12FA001-AC4F-418D-AE19-62706E023703}">
                      <ahyp:hlinkClr xmlns:ahyp="http://schemas.microsoft.com/office/drawing/2018/hyperlinkcolor" val="tx"/>
                    </a:ext>
                  </a:extLst>
                </a:hlinkClick>
              </a:rPr>
              <a:t>ORCID.org</a:t>
            </a:r>
            <a:endParaRPr lang="en-US" sz="2000" dirty="0">
              <a:solidFill>
                <a:schemeClr val="tx1"/>
              </a:solidFill>
            </a:endParaRP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hlinkClick r:id="rId6">
                  <a:extLst>
                    <a:ext uri="{A12FA001-AC4F-418D-AE19-62706E023703}">
                      <ahyp:hlinkClr xmlns:ahyp="http://schemas.microsoft.com/office/drawing/2018/hyperlinkcolor" val="tx"/>
                    </a:ext>
                  </a:extLst>
                </a:hlinkClick>
              </a:rPr>
              <a:t>ORCID and </a:t>
            </a:r>
            <a:r>
              <a:rPr lang="en-US" sz="2000" dirty="0" err="1">
                <a:solidFill>
                  <a:schemeClr val="tx1"/>
                </a:solidFill>
                <a:hlinkClick r:id="rId6">
                  <a:extLst>
                    <a:ext uri="{A12FA001-AC4F-418D-AE19-62706E023703}">
                      <ahyp:hlinkClr xmlns:ahyp="http://schemas.microsoft.com/office/drawing/2018/hyperlinkcolor" val="tx"/>
                    </a:ext>
                  </a:extLst>
                </a:hlinkClick>
              </a:rPr>
              <a:t>eRA</a:t>
            </a:r>
            <a:r>
              <a:rPr lang="en-US" sz="2000" dirty="0">
                <a:solidFill>
                  <a:schemeClr val="tx1"/>
                </a:solidFill>
                <a:hlinkClick r:id="rId6">
                  <a:extLst>
                    <a:ext uri="{A12FA001-AC4F-418D-AE19-62706E023703}">
                      <ahyp:hlinkClr xmlns:ahyp="http://schemas.microsoft.com/office/drawing/2018/hyperlinkcolor" val="tx"/>
                    </a:ext>
                  </a:extLst>
                </a:hlinkClick>
              </a:rPr>
              <a:t> Commons help</a:t>
            </a:r>
            <a:endParaRPr lang="en-US" sz="2000" dirty="0">
              <a:solidFill>
                <a:schemeClr val="tx1"/>
              </a:solidFill>
            </a:endParaRP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hlinkClick r:id="rId7">
                  <a:extLst>
                    <a:ext uri="{A12FA001-AC4F-418D-AE19-62706E023703}">
                      <ahyp:hlinkClr xmlns:ahyp="http://schemas.microsoft.com/office/drawing/2018/hyperlinkcolor" val="tx"/>
                    </a:ext>
                  </a:extLst>
                </a:hlinkClick>
              </a:rPr>
              <a:t>ORCID and My NCBI/</a:t>
            </a:r>
            <a:r>
              <a:rPr lang="en-US" sz="2000" dirty="0" err="1">
                <a:solidFill>
                  <a:schemeClr val="tx1"/>
                </a:solidFill>
                <a:hlinkClick r:id="rId7">
                  <a:extLst>
                    <a:ext uri="{A12FA001-AC4F-418D-AE19-62706E023703}">
                      <ahyp:hlinkClr xmlns:ahyp="http://schemas.microsoft.com/office/drawing/2018/hyperlinkcolor" val="tx"/>
                    </a:ext>
                  </a:extLst>
                </a:hlinkClick>
              </a:rPr>
              <a:t>SciENcv</a:t>
            </a:r>
            <a:r>
              <a:rPr lang="en-US" sz="2000" dirty="0">
                <a:solidFill>
                  <a:schemeClr val="tx1"/>
                </a:solidFill>
                <a:hlinkClick r:id="rId7">
                  <a:extLst>
                    <a:ext uri="{A12FA001-AC4F-418D-AE19-62706E023703}">
                      <ahyp:hlinkClr xmlns:ahyp="http://schemas.microsoft.com/office/drawing/2018/hyperlinkcolor" val="tx"/>
                    </a:ext>
                  </a:extLst>
                </a:hlinkClick>
              </a:rPr>
              <a:t> help</a:t>
            </a:r>
            <a:endParaRPr lang="en-US" sz="2000" dirty="0">
              <a:solidFill>
                <a:schemeClr val="tx1"/>
              </a:solidFill>
            </a:endParaRPr>
          </a:p>
          <a:p>
            <a:pPr marL="342900" indent="-342900">
              <a:buFont typeface="Arial" panose="020B0604020202020204" pitchFamily="34" charset="0"/>
              <a:buChar char="•"/>
            </a:pPr>
            <a:endParaRPr lang="en-US" sz="2000" dirty="0">
              <a:solidFill>
                <a:schemeClr val="tx1"/>
              </a:solidFill>
            </a:endParaRPr>
          </a:p>
        </p:txBody>
      </p:sp>
      <p:sp>
        <p:nvSpPr>
          <p:cNvPr id="3" name="TextBox 2">
            <a:extLst>
              <a:ext uri="{FF2B5EF4-FFF2-40B4-BE49-F238E27FC236}">
                <a16:creationId xmlns:a16="http://schemas.microsoft.com/office/drawing/2014/main" id="{FCF0312B-04D8-8AD4-E3CD-1880F0D19A8A}"/>
              </a:ext>
            </a:extLst>
          </p:cNvPr>
          <p:cNvSpPr txBox="1"/>
          <p:nvPr/>
        </p:nvSpPr>
        <p:spPr>
          <a:xfrm>
            <a:off x="856360" y="3929064"/>
            <a:ext cx="7890448" cy="1569660"/>
          </a:xfrm>
          <a:prstGeom prst="rect">
            <a:avLst/>
          </a:prstGeom>
          <a:solidFill>
            <a:srgbClr val="A6CE39"/>
          </a:solidFill>
          <a:ln>
            <a:solidFill>
              <a:schemeClr val="tx1"/>
            </a:solidFill>
          </a:ln>
        </p:spPr>
        <p:txBody>
          <a:bodyPr wrap="square" rtlCol="0">
            <a:spAutoFit/>
          </a:bodyPr>
          <a:lstStyle/>
          <a:p>
            <a:r>
              <a:rPr lang="en-US" sz="1600" dirty="0">
                <a:solidFill>
                  <a:schemeClr val="tx1"/>
                </a:solidFill>
              </a:rPr>
              <a:t>Get help from a Librarian:</a:t>
            </a:r>
          </a:p>
          <a:p>
            <a:endParaRPr lang="en-US" sz="1600" dirty="0">
              <a:solidFill>
                <a:schemeClr val="tx1"/>
              </a:solidFill>
            </a:endParaRPr>
          </a:p>
          <a:p>
            <a:pPr>
              <a:tabLst>
                <a:tab pos="2054225" algn="l"/>
              </a:tabLst>
            </a:pPr>
            <a:r>
              <a:rPr lang="en-US" sz="1600" dirty="0">
                <a:solidFill>
                  <a:schemeClr val="tx1"/>
                </a:solidFill>
              </a:rPr>
              <a:t>Office Hours Session:  Wednesday May 27 at 12 – 2pm in Library or via </a:t>
            </a:r>
            <a:r>
              <a:rPr lang="en-US" sz="1600" dirty="0">
                <a:solidFill>
                  <a:schemeClr val="tx1"/>
                </a:solidFill>
                <a:hlinkClick r:id="rId8">
                  <a:extLst>
                    <a:ext uri="{A12FA001-AC4F-418D-AE19-62706E023703}">
                      <ahyp:hlinkClr xmlns:ahyp="http://schemas.microsoft.com/office/drawing/2018/hyperlinkcolor" val="tx"/>
                    </a:ext>
                  </a:extLst>
                </a:hlinkClick>
              </a:rPr>
              <a:t>Zoom</a:t>
            </a:r>
            <a:endParaRPr lang="en-US" sz="1600" dirty="0">
              <a:solidFill>
                <a:schemeClr val="tx1"/>
              </a:solidFill>
            </a:endParaRPr>
          </a:p>
          <a:p>
            <a:pPr>
              <a:tabLst>
                <a:tab pos="1995488" algn="l"/>
              </a:tabLst>
            </a:pPr>
            <a:r>
              <a:rPr lang="en-US" sz="1600" dirty="0">
                <a:solidFill>
                  <a:schemeClr val="tx1"/>
                </a:solidFill>
              </a:rPr>
              <a:t>	 Email us or </a:t>
            </a:r>
            <a:r>
              <a:rPr lang="en-US" sz="1600" dirty="0">
                <a:solidFill>
                  <a:schemeClr val="tx1"/>
                </a:solidFill>
                <a:hlinkClick r:id="rId9">
                  <a:extLst>
                    <a:ext uri="{A12FA001-AC4F-418D-AE19-62706E023703}">
                      <ahyp:hlinkClr xmlns:ahyp="http://schemas.microsoft.com/office/drawing/2018/hyperlinkcolor" val="tx"/>
                    </a:ext>
                  </a:extLst>
                </a:hlinkClick>
              </a:rPr>
              <a:t>reference@lsuhsc.edu</a:t>
            </a:r>
            <a:r>
              <a:rPr lang="en-US" sz="1600" dirty="0">
                <a:solidFill>
                  <a:schemeClr val="tx1"/>
                </a:solidFill>
              </a:rPr>
              <a:t> for details</a:t>
            </a:r>
          </a:p>
          <a:p>
            <a:endParaRPr lang="en-US" sz="1600" dirty="0">
              <a:solidFill>
                <a:schemeClr val="tx1"/>
              </a:solidFill>
            </a:endParaRPr>
          </a:p>
          <a:p>
            <a:r>
              <a:rPr lang="en-US" sz="1600" dirty="0">
                <a:solidFill>
                  <a:schemeClr val="tx1"/>
                </a:solidFill>
              </a:rPr>
              <a:t>Request an appointment: Fill out this </a:t>
            </a:r>
            <a:r>
              <a:rPr lang="en-US" sz="1600" dirty="0">
                <a:solidFill>
                  <a:schemeClr val="tx1"/>
                </a:solidFill>
                <a:hlinkClick r:id="rId10">
                  <a:extLst>
                    <a:ext uri="{A12FA001-AC4F-418D-AE19-62706E023703}">
                      <ahyp:hlinkClr xmlns:ahyp="http://schemas.microsoft.com/office/drawing/2018/hyperlinkcolor" val="tx"/>
                    </a:ext>
                  </a:extLst>
                </a:hlinkClick>
              </a:rPr>
              <a:t>Microsoft Form</a:t>
            </a:r>
            <a:endParaRPr lang="en-US" sz="1600" dirty="0">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34">
            <a:extLst>
              <a:ext uri="{C183D7F6-B498-43B3-948B-1728B52AA6E4}">
                <adec:decorative xmlns:adec="http://schemas.microsoft.com/office/drawing/2017/decorative" val="1"/>
              </a:ext>
            </a:extLst>
          </p:cNvPr>
          <p:cNvSpPr/>
          <p:nvPr/>
        </p:nvSpPr>
        <p:spPr>
          <a:xfrm>
            <a:off x="0" y="0"/>
            <a:ext cx="5494020" cy="2432154"/>
          </a:xfrm>
          <a:prstGeom prst="rect">
            <a:avLst/>
          </a:prstGeom>
          <a:solidFill>
            <a:srgbClr val="A6CE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0" name="Google Shape;490;p34"/>
          <p:cNvSpPr txBox="1">
            <a:spLocks noGrp="1"/>
          </p:cNvSpPr>
          <p:nvPr>
            <p:ph type="title" idx="4294967295"/>
          </p:nvPr>
        </p:nvSpPr>
        <p:spPr>
          <a:xfrm>
            <a:off x="197230" y="723482"/>
            <a:ext cx="4481449" cy="959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5400"/>
              <a:buFont typeface="Arial"/>
              <a:buNone/>
              <a:tabLst/>
              <a:defRPr/>
            </a:pPr>
            <a:r>
              <a:rPr kumimoji="0" lang="en-US" sz="5400" b="0" i="0" u="none" strike="noStrike" kern="0" cap="none" spc="0" normalizeH="0" baseline="0" noProof="0" dirty="0">
                <a:ln>
                  <a:noFill/>
                </a:ln>
                <a:solidFill>
                  <a:schemeClr val="lt1"/>
                </a:solidFill>
                <a:effectLst/>
                <a:uLnTx/>
                <a:uFillTx/>
                <a:latin typeface="Arial"/>
                <a:ea typeface="Arial"/>
                <a:cs typeface="Arial"/>
                <a:sym typeface="Arial"/>
              </a:rPr>
              <a:t>Questions?</a:t>
            </a:r>
          </a:p>
        </p:txBody>
      </p:sp>
      <p:pic>
        <p:nvPicPr>
          <p:cNvPr id="492" name="Google Shape;492;p34" descr="Orcid id logo"/>
          <p:cNvPicPr preferRelativeResize="0"/>
          <p:nvPr/>
        </p:nvPicPr>
        <p:blipFill rotWithShape="1">
          <a:blip r:embed="rId3">
            <a:alphaModFix/>
          </a:blip>
          <a:srcRect/>
          <a:stretch/>
        </p:blipFill>
        <p:spPr>
          <a:xfrm>
            <a:off x="6261935" y="350523"/>
            <a:ext cx="2085100" cy="1813090"/>
          </a:xfrm>
          <a:prstGeom prst="rect">
            <a:avLst/>
          </a:prstGeom>
          <a:noFill/>
          <a:ln>
            <a:noFill/>
          </a:ln>
        </p:spPr>
      </p:pic>
      <p:sp>
        <p:nvSpPr>
          <p:cNvPr id="7" name="TextBox 6">
            <a:extLst>
              <a:ext uri="{FF2B5EF4-FFF2-40B4-BE49-F238E27FC236}">
                <a16:creationId xmlns:a16="http://schemas.microsoft.com/office/drawing/2014/main" id="{F5F8341C-01E8-C3F3-C688-BD8320E87A1D}"/>
              </a:ext>
            </a:extLst>
          </p:cNvPr>
          <p:cNvSpPr txBox="1"/>
          <p:nvPr/>
        </p:nvSpPr>
        <p:spPr>
          <a:xfrm>
            <a:off x="741244" y="2732399"/>
            <a:ext cx="1209368" cy="307777"/>
          </a:xfrm>
          <a:prstGeom prst="rect">
            <a:avLst/>
          </a:prstGeom>
          <a:noFill/>
        </p:spPr>
        <p:txBody>
          <a:bodyPr wrap="square" rtlCol="0">
            <a:spAutoFit/>
          </a:bodyPr>
          <a:lstStyle/>
          <a:p>
            <a:r>
              <a:rPr lang="en-US" dirty="0">
                <a:solidFill>
                  <a:schemeClr val="tx1"/>
                </a:solidFill>
              </a:rPr>
              <a:t>Short Survey</a:t>
            </a:r>
          </a:p>
        </p:txBody>
      </p:sp>
      <p:pic>
        <p:nvPicPr>
          <p:cNvPr id="6" name="Picture 5" descr="A qr code on a blue background">
            <a:extLst>
              <a:ext uri="{FF2B5EF4-FFF2-40B4-BE49-F238E27FC236}">
                <a16:creationId xmlns:a16="http://schemas.microsoft.com/office/drawing/2014/main" id="{15E53DDB-2078-79AF-B6E0-F0ACE1DDB63B}"/>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04431" y="3070157"/>
            <a:ext cx="1082994" cy="1088887"/>
          </a:xfrm>
          <a:prstGeom prst="rect">
            <a:avLst/>
          </a:prstGeom>
          <a:ln>
            <a:solidFill>
              <a:schemeClr val="tx1"/>
            </a:solidFill>
          </a:ln>
        </p:spPr>
      </p:pic>
      <p:sp>
        <p:nvSpPr>
          <p:cNvPr id="9" name="TextBox 8">
            <a:extLst>
              <a:ext uri="{FF2B5EF4-FFF2-40B4-BE49-F238E27FC236}">
                <a16:creationId xmlns:a16="http://schemas.microsoft.com/office/drawing/2014/main" id="{A1370B6E-96CD-8453-AD42-2F2FA8D5580D}"/>
              </a:ext>
            </a:extLst>
          </p:cNvPr>
          <p:cNvSpPr txBox="1"/>
          <p:nvPr/>
        </p:nvSpPr>
        <p:spPr>
          <a:xfrm>
            <a:off x="3537818" y="2516956"/>
            <a:ext cx="978852" cy="523220"/>
          </a:xfrm>
          <a:prstGeom prst="rect">
            <a:avLst/>
          </a:prstGeom>
          <a:noFill/>
        </p:spPr>
        <p:txBody>
          <a:bodyPr wrap="square" rtlCol="0">
            <a:spAutoFit/>
          </a:bodyPr>
          <a:lstStyle/>
          <a:p>
            <a:pPr algn="ctr"/>
            <a:r>
              <a:rPr lang="en-US" dirty="0">
                <a:solidFill>
                  <a:schemeClr val="tx1"/>
                </a:solidFill>
              </a:rPr>
              <a:t>Library Instagram</a:t>
            </a:r>
          </a:p>
        </p:txBody>
      </p:sp>
      <p:pic>
        <p:nvPicPr>
          <p:cNvPr id="8" name="Picture 7">
            <a:extLst>
              <a:ext uri="{FF2B5EF4-FFF2-40B4-BE49-F238E27FC236}">
                <a16:creationId xmlns:a16="http://schemas.microsoft.com/office/drawing/2014/main" id="{5D3AC05B-06CA-1084-83FD-BFDD93B57A38}"/>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82489" y="3070158"/>
            <a:ext cx="1089511" cy="1088887"/>
          </a:xfrm>
          <a:prstGeom prst="rect">
            <a:avLst/>
          </a:prstGeom>
          <a:solidFill>
            <a:schemeClr val="accent1">
              <a:lumMod val="40000"/>
              <a:lumOff val="60000"/>
            </a:schemeClr>
          </a:solidFill>
          <a:ln w="12700">
            <a:solidFill>
              <a:schemeClr val="tx1"/>
            </a:solidFill>
          </a:ln>
        </p:spPr>
      </p:pic>
      <p:sp>
        <p:nvSpPr>
          <p:cNvPr id="11" name="TextBox 10">
            <a:extLst>
              <a:ext uri="{FF2B5EF4-FFF2-40B4-BE49-F238E27FC236}">
                <a16:creationId xmlns:a16="http://schemas.microsoft.com/office/drawing/2014/main" id="{F59EC1CA-85F9-8E0D-4F6A-55DFB632A29D}"/>
              </a:ext>
            </a:extLst>
          </p:cNvPr>
          <p:cNvSpPr txBox="1"/>
          <p:nvPr/>
        </p:nvSpPr>
        <p:spPr>
          <a:xfrm>
            <a:off x="6503156" y="2519113"/>
            <a:ext cx="1602658" cy="523220"/>
          </a:xfrm>
          <a:prstGeom prst="rect">
            <a:avLst/>
          </a:prstGeom>
          <a:noFill/>
        </p:spPr>
        <p:txBody>
          <a:bodyPr wrap="square" rtlCol="0">
            <a:spAutoFit/>
          </a:bodyPr>
          <a:lstStyle/>
          <a:p>
            <a:pPr algn="ctr"/>
            <a:r>
              <a:rPr lang="en-US" dirty="0">
                <a:solidFill>
                  <a:schemeClr val="tx1"/>
                </a:solidFill>
              </a:rPr>
              <a:t>Request ORCID Assistance</a:t>
            </a:r>
          </a:p>
        </p:txBody>
      </p:sp>
      <p:pic>
        <p:nvPicPr>
          <p:cNvPr id="13" name="Picture 12" descr="LSU health libraries logo">
            <a:extLst>
              <a:ext uri="{FF2B5EF4-FFF2-40B4-BE49-F238E27FC236}">
                <a16:creationId xmlns:a16="http://schemas.microsoft.com/office/drawing/2014/main" id="{5A0D25EE-01E9-A016-D5E8-0CE570972739}"/>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6759730" y="3070157"/>
            <a:ext cx="1089511" cy="1190802"/>
          </a:xfrm>
          <a:prstGeom prst="rect">
            <a:avLst/>
          </a:prstGeom>
          <a:ln>
            <a:solidFill>
              <a:schemeClr val="tx1"/>
            </a:solidFill>
          </a:ln>
        </p:spPr>
      </p:pic>
      <p:sp>
        <p:nvSpPr>
          <p:cNvPr id="2" name="TextBox 1">
            <a:extLst>
              <a:ext uri="{FF2B5EF4-FFF2-40B4-BE49-F238E27FC236}">
                <a16:creationId xmlns:a16="http://schemas.microsoft.com/office/drawing/2014/main" id="{DDBCB732-32B2-16EB-1BC2-7A453476C1E5}"/>
              </a:ext>
            </a:extLst>
          </p:cNvPr>
          <p:cNvSpPr txBox="1"/>
          <p:nvPr/>
        </p:nvSpPr>
        <p:spPr>
          <a:xfrm>
            <a:off x="197230" y="4520297"/>
            <a:ext cx="2453210" cy="1015663"/>
          </a:xfrm>
          <a:prstGeom prst="rect">
            <a:avLst/>
          </a:prstGeom>
          <a:solidFill>
            <a:srgbClr val="A6CE39"/>
          </a:solidFill>
          <a:ln>
            <a:solidFill>
              <a:schemeClr val="tx1"/>
            </a:solidFill>
          </a:ln>
        </p:spPr>
        <p:txBody>
          <a:bodyPr wrap="square" rtlCol="0">
            <a:spAutoFit/>
          </a:bodyPr>
          <a:lstStyle/>
          <a:p>
            <a:pPr algn="l">
              <a:lnSpc>
                <a:spcPct val="100000"/>
              </a:lnSpc>
            </a:pPr>
            <a:r>
              <a:rPr lang="en-US" sz="1500" dirty="0">
                <a:latin typeface="Calibri" panose="020F0502020204030204" pitchFamily="34" charset="0"/>
                <a:cs typeface="Calibri" panose="020F0502020204030204" pitchFamily="34" charset="0"/>
              </a:rPr>
              <a:t>Sharon Duffy</a:t>
            </a:r>
          </a:p>
          <a:p>
            <a:pPr algn="l">
              <a:lnSpc>
                <a:spcPct val="100000"/>
              </a:lnSpc>
            </a:pPr>
            <a:r>
              <a:rPr lang="en-US" sz="1500" dirty="0">
                <a:latin typeface="Calibri" panose="020F0502020204030204" pitchFamily="34" charset="0"/>
                <a:cs typeface="Calibri" panose="020F0502020204030204" pitchFamily="34" charset="0"/>
              </a:rPr>
              <a:t>Research Services Librarian</a:t>
            </a:r>
          </a:p>
          <a:p>
            <a:pPr algn="l">
              <a:lnSpc>
                <a:spcPct val="100000"/>
              </a:lnSpc>
            </a:pPr>
            <a:r>
              <a:rPr lang="en-US" sz="1500" dirty="0">
                <a:latin typeface="Calibri" panose="020F0502020204030204" pitchFamily="34" charset="0"/>
                <a:cs typeface="Calibri" panose="020F0502020204030204" pitchFamily="34" charset="0"/>
              </a:rPr>
              <a:t>School of Medicine Liaison</a:t>
            </a:r>
          </a:p>
          <a:p>
            <a:pPr algn="l">
              <a:lnSpc>
                <a:spcPct val="100000"/>
              </a:lnSpc>
            </a:pPr>
            <a:r>
              <a:rPr lang="en-US" sz="1500" dirty="0">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sduffy@lsuhsc.edu</a:t>
            </a:r>
            <a:endParaRPr lang="en-US" sz="15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10B3E832-E3DD-9B91-209B-1CC9BE3352FF}"/>
              </a:ext>
            </a:extLst>
          </p:cNvPr>
          <p:cNvSpPr txBox="1"/>
          <p:nvPr/>
        </p:nvSpPr>
        <p:spPr>
          <a:xfrm>
            <a:off x="6086277" y="4520298"/>
            <a:ext cx="2934881" cy="1015663"/>
          </a:xfrm>
          <a:prstGeom prst="rect">
            <a:avLst/>
          </a:prstGeom>
          <a:solidFill>
            <a:srgbClr val="A6CE39"/>
          </a:solidFill>
          <a:ln>
            <a:solidFill>
              <a:schemeClr val="tx1"/>
            </a:solidFill>
          </a:ln>
        </p:spPr>
        <p:txBody>
          <a:bodyPr wrap="square" rtlCol="0">
            <a:spAutoFit/>
          </a:bodyPr>
          <a:lstStyle/>
          <a:p>
            <a:pPr algn="l">
              <a:lnSpc>
                <a:spcPct val="100000"/>
              </a:lnSpc>
            </a:pPr>
            <a:r>
              <a:rPr lang="en-US" sz="1500" dirty="0">
                <a:latin typeface="Calibri" panose="020F0502020204030204" pitchFamily="34" charset="0"/>
                <a:cs typeface="Calibri" panose="020F0502020204030204" pitchFamily="34" charset="0"/>
              </a:rPr>
              <a:t>Julie Schiavo</a:t>
            </a:r>
          </a:p>
          <a:p>
            <a:pPr algn="l">
              <a:lnSpc>
                <a:spcPct val="100000"/>
              </a:lnSpc>
            </a:pPr>
            <a:r>
              <a:rPr lang="en-US" sz="1500" kern="1200" dirty="0">
                <a:latin typeface="Calibri" panose="020F0502020204030204" pitchFamily="34" charset="0"/>
                <a:cs typeface="Calibri" panose="020F0502020204030204" pitchFamily="34" charset="0"/>
              </a:rPr>
              <a:t>Assistant Director, Dental Services</a:t>
            </a:r>
          </a:p>
          <a:p>
            <a:pPr algn="l">
              <a:lnSpc>
                <a:spcPct val="100000"/>
              </a:lnSpc>
            </a:pPr>
            <a:r>
              <a:rPr lang="en-US" sz="1500" dirty="0">
                <a:latin typeface="Calibri" panose="020F0502020204030204" pitchFamily="34" charset="0"/>
                <a:cs typeface="Calibri" panose="020F0502020204030204" pitchFamily="34" charset="0"/>
              </a:rPr>
              <a:t>School of Dentistry Liaison</a:t>
            </a:r>
          </a:p>
          <a:p>
            <a:pPr algn="l">
              <a:lnSpc>
                <a:spcPct val="100000"/>
              </a:lnSpc>
            </a:pPr>
            <a:r>
              <a:rPr lang="en-US" sz="1500" dirty="0">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jschia@lsuhsc.edu</a:t>
            </a:r>
            <a:endParaRPr lang="en-US" sz="1500" dirty="0">
              <a:latin typeface="Calibri" panose="020F0502020204030204" pitchFamily="34" charset="0"/>
              <a:cs typeface="Calibri" panose="020F0502020204030204" pitchFamily="34" charset="0"/>
            </a:endParaRPr>
          </a:p>
        </p:txBody>
      </p:sp>
      <p:pic>
        <p:nvPicPr>
          <p:cNvPr id="29" name="Picture 28" descr="LSU Health New Orleans Division of Libraries logo">
            <a:extLst>
              <a:ext uri="{FF2B5EF4-FFF2-40B4-BE49-F238E27FC236}">
                <a16:creationId xmlns:a16="http://schemas.microsoft.com/office/drawing/2014/main" id="{F66528C4-EC86-FF9E-32BA-5785AFB0CB0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040381" y="4447074"/>
            <a:ext cx="2672720" cy="1088887"/>
          </a:xfrm>
          <a:prstGeom prst="rect">
            <a:avLst/>
          </a:prstGeom>
          <a:noFill/>
          <a:ln>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C183D7F6-B498-43B3-948B-1728B52AA6E4}">
                <adec:decorative xmlns:adec="http://schemas.microsoft.com/office/drawing/2017/decorative" val="1"/>
              </a:ext>
            </a:extLst>
          </p:cNvPr>
          <p:cNvSpPr/>
          <p:nvPr/>
        </p:nvSpPr>
        <p:spPr>
          <a:xfrm>
            <a:off x="0" y="-62055"/>
            <a:ext cx="9143771" cy="801374"/>
          </a:xfrm>
          <a:prstGeom prst="rect">
            <a:avLst/>
          </a:prstGeom>
          <a:solidFill>
            <a:srgbClr val="14213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1050"/>
          </a:p>
        </p:txBody>
      </p:sp>
      <p:sp>
        <p:nvSpPr>
          <p:cNvPr id="4" name="Title 3"/>
          <p:cNvSpPr txBox="1">
            <a:spLocks noGrp="1"/>
          </p:cNvSpPr>
          <p:nvPr>
            <p:ph type="title" idx="4294967295"/>
          </p:nvPr>
        </p:nvSpPr>
        <p:spPr>
          <a:xfrm>
            <a:off x="389388" y="89552"/>
            <a:ext cx="8032968" cy="484748"/>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sz="3400" b="1">
                <a:solidFill>
                  <a:srgbClr val="FFFFFF"/>
                </a:solidFill>
              </a:defRPr>
            </a:pPr>
            <a:r>
              <a:rPr kumimoji="0" lang="en-US" sz="2550" b="1" i="0" u="none" strike="noStrike" kern="0" cap="none" spc="0" normalizeH="0" baseline="0" noProof="0" dirty="0">
                <a:ln>
                  <a:noFill/>
                </a:ln>
                <a:solidFill>
                  <a:srgbClr val="FFFFFF"/>
                </a:solidFill>
                <a:effectLst/>
                <a:uLnTx/>
                <a:uFillTx/>
                <a:latin typeface="Arial"/>
                <a:ea typeface="Arial"/>
                <a:cs typeface="Arial"/>
                <a:sym typeface="Arial"/>
              </a:rPr>
              <a:t> Persistent Identifiers (PIDs) in Scientific Research</a:t>
            </a:r>
          </a:p>
        </p:txBody>
      </p:sp>
      <p:sp>
        <p:nvSpPr>
          <p:cNvPr id="6" name="Rounded Rectangle 5">
            <a:extLst>
              <a:ext uri="{C183D7F6-B498-43B3-948B-1728B52AA6E4}">
                <adec:decorative xmlns:adec="http://schemas.microsoft.com/office/drawing/2017/decorative" val="1"/>
              </a:ext>
            </a:extLst>
          </p:cNvPr>
          <p:cNvSpPr/>
          <p:nvPr/>
        </p:nvSpPr>
        <p:spPr>
          <a:xfrm>
            <a:off x="118036" y="1342250"/>
            <a:ext cx="2846070" cy="4011930"/>
          </a:xfrm>
          <a:prstGeom prst="roundRect">
            <a:avLst/>
          </a:prstGeom>
          <a:solidFill>
            <a:schemeClr val="accent3">
              <a:lumMod val="20000"/>
              <a:lumOff val="80000"/>
            </a:schemeClr>
          </a:solidFill>
          <a:ln>
            <a:solidFill>
              <a:srgbClr val="DCE0E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1050"/>
          </a:p>
        </p:txBody>
      </p:sp>
      <p:sp>
        <p:nvSpPr>
          <p:cNvPr id="7" name="Rectangle 6">
            <a:extLst>
              <a:ext uri="{C183D7F6-B498-43B3-948B-1728B52AA6E4}">
                <adec:decorative xmlns:adec="http://schemas.microsoft.com/office/drawing/2017/decorative" val="1"/>
              </a:ext>
            </a:extLst>
          </p:cNvPr>
          <p:cNvSpPr/>
          <p:nvPr/>
        </p:nvSpPr>
        <p:spPr>
          <a:xfrm>
            <a:off x="207463" y="1342250"/>
            <a:ext cx="102870" cy="4011930"/>
          </a:xfrm>
          <a:prstGeom prst="rect">
            <a:avLst/>
          </a:prstGeom>
          <a:solidFill>
            <a:srgbClr val="008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1050"/>
          </a:p>
        </p:txBody>
      </p:sp>
      <p:sp>
        <p:nvSpPr>
          <p:cNvPr id="8" name="TextBox 7"/>
          <p:cNvSpPr txBox="1"/>
          <p:nvPr/>
        </p:nvSpPr>
        <p:spPr>
          <a:xfrm>
            <a:off x="663798" y="1604427"/>
            <a:ext cx="1656223" cy="346249"/>
          </a:xfrm>
          <a:prstGeom prst="rect">
            <a:avLst/>
          </a:prstGeom>
          <a:noFill/>
        </p:spPr>
        <p:txBody>
          <a:bodyPr wrap="none">
            <a:spAutoFit/>
          </a:bodyPr>
          <a:lstStyle/>
          <a:p>
            <a:pPr>
              <a:defRPr sz="2200" b="1">
                <a:solidFill>
                  <a:srgbClr val="14213D"/>
                </a:solidFill>
              </a:defRPr>
            </a:pPr>
            <a:r>
              <a:rPr sz="1650" dirty="0"/>
              <a:t>What is a PID?</a:t>
            </a:r>
          </a:p>
        </p:txBody>
      </p:sp>
      <p:sp>
        <p:nvSpPr>
          <p:cNvPr id="29" name="TextBox 28">
            <a:extLst>
              <a:ext uri="{FF2B5EF4-FFF2-40B4-BE49-F238E27FC236}">
                <a16:creationId xmlns:a16="http://schemas.microsoft.com/office/drawing/2014/main" id="{60FF8BF7-1519-48BD-8E4B-31CCC3AB621B}"/>
              </a:ext>
            </a:extLst>
          </p:cNvPr>
          <p:cNvSpPr txBox="1"/>
          <p:nvPr/>
        </p:nvSpPr>
        <p:spPr>
          <a:xfrm>
            <a:off x="310333" y="2066541"/>
            <a:ext cx="2643209" cy="3046988"/>
          </a:xfrm>
          <a:prstGeom prst="rect">
            <a:avLst/>
          </a:prstGeom>
          <a:noFill/>
        </p:spPr>
        <p:txBody>
          <a:bodyPr wrap="square" rtlCol="0">
            <a:spAutoFit/>
          </a:bodyPr>
          <a:lstStyle/>
          <a:p>
            <a:pPr marL="285750" indent="-285750">
              <a:buFont typeface="Wingdings" panose="05000000000000000000" pitchFamily="2" charset="2"/>
              <a:buChar char="Ø"/>
            </a:pPr>
            <a:r>
              <a:rPr lang="en-US" sz="1200" dirty="0"/>
              <a:t>A durable, globally unique ID for a digital entity (person, article, dataset, institution, etc.)</a:t>
            </a:r>
          </a:p>
          <a:p>
            <a:pPr marL="285750" indent="-285750">
              <a:buFont typeface="Wingdings" panose="05000000000000000000" pitchFamily="2" charset="2"/>
              <a:buChar char="Ø"/>
            </a:pPr>
            <a:endParaRPr lang="en-US" sz="1200" dirty="0"/>
          </a:p>
          <a:p>
            <a:pPr marL="285750" indent="-285750">
              <a:buFont typeface="Wingdings" panose="05000000000000000000" pitchFamily="2" charset="2"/>
              <a:buChar char="Ø"/>
            </a:pPr>
            <a:r>
              <a:rPr lang="en-US" sz="1200" dirty="0"/>
              <a:t>Keep people and research outputs findable and correctly linked over time</a:t>
            </a:r>
          </a:p>
          <a:p>
            <a:pPr marL="285750" indent="-285750">
              <a:buFont typeface="Wingdings" panose="05000000000000000000" pitchFamily="2" charset="2"/>
              <a:buChar char="Ø"/>
            </a:pPr>
            <a:endParaRPr lang="en-US" sz="1200" dirty="0"/>
          </a:p>
          <a:p>
            <a:pPr marL="285750" indent="-285750">
              <a:buFont typeface="Wingdings" panose="05000000000000000000" pitchFamily="2" charset="2"/>
              <a:buChar char="Ø"/>
            </a:pPr>
            <a:r>
              <a:rPr lang="en-US" sz="1200" dirty="0"/>
              <a:t>Unlike names or URLs, a PID remains stable even when metadata or locations change</a:t>
            </a:r>
          </a:p>
          <a:p>
            <a:pPr marL="285750" indent="-285750">
              <a:buFont typeface="Wingdings" panose="05000000000000000000" pitchFamily="2" charset="2"/>
              <a:buChar char="Ø"/>
            </a:pPr>
            <a:endParaRPr lang="en-US" sz="1200" dirty="0"/>
          </a:p>
          <a:p>
            <a:pPr marL="285750" indent="-285750">
              <a:buFont typeface="Wingdings" panose="05000000000000000000" pitchFamily="2" charset="2"/>
              <a:buChar char="Ø"/>
            </a:pPr>
            <a:r>
              <a:rPr lang="en-US" sz="1200" dirty="0"/>
              <a:t>Reduce duplication and ambiguity in records</a:t>
            </a:r>
          </a:p>
          <a:p>
            <a:endParaRPr lang="en-US" sz="1200" dirty="0"/>
          </a:p>
          <a:p>
            <a:pPr marL="285750" indent="-285750">
              <a:buFont typeface="Wingdings" panose="05000000000000000000" pitchFamily="2" charset="2"/>
              <a:buChar char="Ø"/>
            </a:pPr>
            <a:r>
              <a:rPr lang="en-US" sz="1200" dirty="0"/>
              <a:t>Machine-readable</a:t>
            </a:r>
          </a:p>
        </p:txBody>
      </p:sp>
      <p:grpSp>
        <p:nvGrpSpPr>
          <p:cNvPr id="25" name="Group 24" descr="Text box named Why are PIDs needed">
            <a:extLst>
              <a:ext uri="{FF2B5EF4-FFF2-40B4-BE49-F238E27FC236}">
                <a16:creationId xmlns:a16="http://schemas.microsoft.com/office/drawing/2014/main" id="{6F0C9A1C-CBD0-43EF-C2A7-B14C193FF5E7}"/>
              </a:ext>
            </a:extLst>
          </p:cNvPr>
          <p:cNvGrpSpPr/>
          <p:nvPr/>
        </p:nvGrpSpPr>
        <p:grpSpPr>
          <a:xfrm>
            <a:off x="3156521" y="1342250"/>
            <a:ext cx="2846070" cy="4019474"/>
            <a:chOff x="3317541" y="1135456"/>
            <a:chExt cx="2846070" cy="4019474"/>
          </a:xfrm>
        </p:grpSpPr>
        <p:sp>
          <p:nvSpPr>
            <p:cNvPr id="10" name="Rounded Rectangle 9"/>
            <p:cNvSpPr/>
            <p:nvPr/>
          </p:nvSpPr>
          <p:spPr>
            <a:xfrm>
              <a:off x="3317541" y="1135456"/>
              <a:ext cx="2846070" cy="4011930"/>
            </a:xfrm>
            <a:prstGeom prst="roundRect">
              <a:avLst/>
            </a:prstGeom>
            <a:solidFill>
              <a:schemeClr val="accent3">
                <a:lumMod val="20000"/>
                <a:lumOff val="80000"/>
              </a:schemeClr>
            </a:solidFill>
            <a:ln>
              <a:solidFill>
                <a:srgbClr val="DCE0E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1050"/>
            </a:p>
          </p:txBody>
        </p:sp>
        <p:sp>
          <p:nvSpPr>
            <p:cNvPr id="11" name="Rectangle 10"/>
            <p:cNvSpPr/>
            <p:nvPr/>
          </p:nvSpPr>
          <p:spPr>
            <a:xfrm>
              <a:off x="3417342" y="1143000"/>
              <a:ext cx="102870" cy="4011930"/>
            </a:xfrm>
            <a:prstGeom prst="rect">
              <a:avLst/>
            </a:prstGeom>
            <a:solidFill>
              <a:srgbClr val="F599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1050"/>
            </a:p>
          </p:txBody>
        </p:sp>
        <p:sp>
          <p:nvSpPr>
            <p:cNvPr id="12" name="TextBox 11"/>
            <p:cNvSpPr txBox="1"/>
            <p:nvPr/>
          </p:nvSpPr>
          <p:spPr>
            <a:xfrm>
              <a:off x="3599342" y="1305386"/>
              <a:ext cx="2465740" cy="346249"/>
            </a:xfrm>
            <a:prstGeom prst="rect">
              <a:avLst/>
            </a:prstGeom>
            <a:noFill/>
          </p:spPr>
          <p:txBody>
            <a:bodyPr wrap="none">
              <a:spAutoFit/>
            </a:bodyPr>
            <a:lstStyle/>
            <a:p>
              <a:pPr>
                <a:defRPr sz="2200" b="1">
                  <a:solidFill>
                    <a:srgbClr val="14213D"/>
                  </a:solidFill>
                </a:defRPr>
              </a:pPr>
              <a:r>
                <a:rPr sz="1650" dirty="0"/>
                <a:t>Why are PIDs needed?</a:t>
              </a:r>
            </a:p>
          </p:txBody>
        </p:sp>
        <p:sp>
          <p:nvSpPr>
            <p:cNvPr id="13" name="TextBox 12"/>
            <p:cNvSpPr txBox="1"/>
            <p:nvPr/>
          </p:nvSpPr>
          <p:spPr>
            <a:xfrm>
              <a:off x="3506021" y="1687954"/>
              <a:ext cx="2657589" cy="2835071"/>
            </a:xfrm>
            <a:prstGeom prst="rect">
              <a:avLst/>
            </a:prstGeom>
            <a:noFill/>
          </p:spPr>
          <p:txBody>
            <a:bodyPr wrap="square">
              <a:spAutoFit/>
            </a:bodyPr>
            <a:lstStyle/>
            <a:p>
              <a:pPr>
                <a:lnSpc>
                  <a:spcPct val="115000"/>
                </a:lnSpc>
                <a:tabLst>
                  <a:tab pos="285750" algn="l"/>
                </a:tabLst>
                <a:defRPr sz="1600">
                  <a:solidFill>
                    <a:srgbClr val="282828"/>
                  </a:solidFill>
                </a:defRPr>
              </a:pPr>
              <a:r>
                <a:rPr sz="1200" dirty="0"/>
                <a:t>🔍 Discovery: </a:t>
              </a:r>
              <a:r>
                <a:rPr lang="en-US" sz="1200" dirty="0"/>
                <a:t>M</a:t>
              </a:r>
              <a:r>
                <a:rPr sz="1200" dirty="0"/>
                <a:t>ake work easier to </a:t>
              </a:r>
              <a:r>
                <a:rPr lang="en-US" sz="1200" dirty="0"/>
                <a:t>	</a:t>
              </a:r>
              <a:r>
                <a:rPr sz="1200" dirty="0"/>
                <a:t>find</a:t>
              </a:r>
              <a:endParaRPr lang="en-US" sz="1200" dirty="0"/>
            </a:p>
            <a:p>
              <a:pPr>
                <a:lnSpc>
                  <a:spcPct val="115000"/>
                </a:lnSpc>
                <a:defRPr sz="1600">
                  <a:solidFill>
                    <a:srgbClr val="282828"/>
                  </a:solidFill>
                </a:defRPr>
              </a:pPr>
              <a:br>
                <a:rPr sz="1200" dirty="0"/>
              </a:br>
              <a:r>
                <a:rPr sz="1200" dirty="0"/>
                <a:t>🏷️ Attribution: </a:t>
              </a:r>
              <a:r>
                <a:rPr lang="en-US" sz="1200" dirty="0"/>
                <a:t>E</a:t>
              </a:r>
              <a:r>
                <a:rPr sz="1200" dirty="0"/>
                <a:t>nsure correct</a:t>
              </a:r>
              <a:r>
                <a:rPr lang="en-US" sz="1200" dirty="0"/>
                <a:t> </a:t>
              </a:r>
              <a:r>
                <a:rPr sz="1200" dirty="0"/>
                <a:t>credit</a:t>
              </a:r>
              <a:endParaRPr lang="en-US" sz="1200" dirty="0"/>
            </a:p>
            <a:p>
              <a:pPr>
                <a:lnSpc>
                  <a:spcPct val="115000"/>
                </a:lnSpc>
                <a:tabLst>
                  <a:tab pos="285750" algn="l"/>
                </a:tabLst>
                <a:defRPr sz="1600">
                  <a:solidFill>
                    <a:srgbClr val="282828"/>
                  </a:solidFill>
                </a:defRPr>
              </a:pPr>
              <a:br>
                <a:rPr sz="1200" dirty="0"/>
              </a:br>
              <a:r>
                <a:rPr sz="1200" dirty="0"/>
                <a:t>🔗 Linking: </a:t>
              </a:r>
              <a:r>
                <a:rPr lang="en-US" sz="1200" dirty="0"/>
                <a:t>C</a:t>
              </a:r>
              <a:r>
                <a:rPr sz="1200" dirty="0"/>
                <a:t>onnect outputs,</a:t>
              </a:r>
              <a:r>
                <a:rPr lang="en-US" sz="1200" dirty="0"/>
                <a:t>   	</a:t>
              </a:r>
              <a:r>
                <a:rPr sz="1200" dirty="0"/>
                <a:t>grants, and affiliations</a:t>
              </a:r>
              <a:endParaRPr lang="en-US" sz="1200" dirty="0"/>
            </a:p>
            <a:p>
              <a:pPr>
                <a:lnSpc>
                  <a:spcPct val="115000"/>
                </a:lnSpc>
                <a:tabLst>
                  <a:tab pos="285750" algn="l"/>
                </a:tabLst>
                <a:defRPr sz="1600">
                  <a:solidFill>
                    <a:srgbClr val="282828"/>
                  </a:solidFill>
                </a:defRPr>
              </a:pPr>
              <a:br>
                <a:rPr sz="1200" dirty="0"/>
              </a:br>
              <a:r>
                <a:rPr sz="1200" dirty="0"/>
                <a:t>📈 Tracking: </a:t>
              </a:r>
              <a:r>
                <a:rPr lang="en-US" sz="1200" dirty="0"/>
                <a:t>S</a:t>
              </a:r>
              <a:r>
                <a:rPr sz="1200" dirty="0"/>
                <a:t>upport reporting &amp; </a:t>
              </a:r>
              <a:r>
                <a:rPr lang="en-US" sz="1200" dirty="0"/>
                <a:t>	</a:t>
              </a:r>
              <a:r>
                <a:rPr sz="1200" dirty="0"/>
                <a:t>metrics</a:t>
              </a:r>
              <a:endParaRPr lang="en-US" sz="1200" dirty="0"/>
            </a:p>
            <a:p>
              <a:pPr>
                <a:lnSpc>
                  <a:spcPct val="115000"/>
                </a:lnSpc>
                <a:tabLst>
                  <a:tab pos="285750" algn="l"/>
                </a:tabLst>
                <a:defRPr sz="1600">
                  <a:solidFill>
                    <a:srgbClr val="282828"/>
                  </a:solidFill>
                </a:defRPr>
              </a:pPr>
              <a:br>
                <a:rPr sz="1200" dirty="0"/>
              </a:br>
              <a:r>
                <a:rPr sz="1200" dirty="0"/>
                <a:t>🧪 Reproducibility: </a:t>
              </a:r>
              <a:r>
                <a:rPr lang="en-US" sz="1200" dirty="0"/>
                <a:t>S</a:t>
              </a:r>
              <a:r>
                <a:rPr sz="1200" dirty="0"/>
                <a:t>trengthen the </a:t>
              </a:r>
              <a:r>
                <a:rPr lang="en-US" sz="1200" dirty="0"/>
                <a:t>	</a:t>
              </a:r>
              <a:r>
                <a:rPr sz="1200" dirty="0"/>
                <a:t>scholarly record</a:t>
              </a:r>
            </a:p>
          </p:txBody>
        </p:sp>
      </p:grpSp>
      <p:grpSp>
        <p:nvGrpSpPr>
          <p:cNvPr id="28" name="Group 27" descr="Text box named Key examples">
            <a:extLst>
              <a:ext uri="{FF2B5EF4-FFF2-40B4-BE49-F238E27FC236}">
                <a16:creationId xmlns:a16="http://schemas.microsoft.com/office/drawing/2014/main" id="{2C1374D9-81E6-0C1E-7125-C17DF0731801}"/>
              </a:ext>
            </a:extLst>
          </p:cNvPr>
          <p:cNvGrpSpPr/>
          <p:nvPr/>
        </p:nvGrpSpPr>
        <p:grpSpPr>
          <a:xfrm>
            <a:off x="6195006" y="1363680"/>
            <a:ext cx="2928863" cy="4011930"/>
            <a:chOff x="6312814" y="1163404"/>
            <a:chExt cx="2928863" cy="4011930"/>
          </a:xfrm>
        </p:grpSpPr>
        <p:sp>
          <p:nvSpPr>
            <p:cNvPr id="14" name="Rounded Rectangle 13"/>
            <p:cNvSpPr/>
            <p:nvPr/>
          </p:nvSpPr>
          <p:spPr>
            <a:xfrm>
              <a:off x="6312814" y="1163404"/>
              <a:ext cx="2846070" cy="4011930"/>
            </a:xfrm>
            <a:prstGeom prst="roundRect">
              <a:avLst/>
            </a:prstGeom>
            <a:solidFill>
              <a:schemeClr val="accent3">
                <a:lumMod val="20000"/>
                <a:lumOff val="80000"/>
              </a:schemeClr>
            </a:solidFill>
            <a:ln>
              <a:solidFill>
                <a:srgbClr val="DCE0E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1050"/>
            </a:p>
          </p:txBody>
        </p:sp>
        <p:sp>
          <p:nvSpPr>
            <p:cNvPr id="15" name="Rectangle 14"/>
            <p:cNvSpPr/>
            <p:nvPr/>
          </p:nvSpPr>
          <p:spPr>
            <a:xfrm>
              <a:off x="6357708" y="1163404"/>
              <a:ext cx="102870" cy="4011930"/>
            </a:xfrm>
            <a:prstGeom prst="rect">
              <a:avLst/>
            </a:prstGeom>
            <a:solidFill>
              <a:srgbClr val="008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1050"/>
            </a:p>
          </p:txBody>
        </p:sp>
        <p:sp>
          <p:nvSpPr>
            <p:cNvPr id="16" name="TextBox 15"/>
            <p:cNvSpPr txBox="1"/>
            <p:nvPr/>
          </p:nvSpPr>
          <p:spPr>
            <a:xfrm>
              <a:off x="6789421" y="1314450"/>
              <a:ext cx="1592103" cy="346249"/>
            </a:xfrm>
            <a:prstGeom prst="rect">
              <a:avLst/>
            </a:prstGeom>
            <a:noFill/>
          </p:spPr>
          <p:txBody>
            <a:bodyPr wrap="none">
              <a:spAutoFit/>
            </a:bodyPr>
            <a:lstStyle/>
            <a:p>
              <a:pPr>
                <a:defRPr sz="2200" b="1">
                  <a:solidFill>
                    <a:srgbClr val="14213D"/>
                  </a:solidFill>
                </a:defRPr>
              </a:pPr>
              <a:r>
                <a:rPr sz="1650" dirty="0"/>
                <a:t>Key examples</a:t>
              </a:r>
            </a:p>
          </p:txBody>
        </p:sp>
        <p:sp>
          <p:nvSpPr>
            <p:cNvPr id="17" name="TextBox 16"/>
            <p:cNvSpPr txBox="1"/>
            <p:nvPr/>
          </p:nvSpPr>
          <p:spPr>
            <a:xfrm>
              <a:off x="6412615" y="1811745"/>
              <a:ext cx="2829062" cy="1985608"/>
            </a:xfrm>
            <a:prstGeom prst="rect">
              <a:avLst/>
            </a:prstGeom>
            <a:noFill/>
          </p:spPr>
          <p:txBody>
            <a:bodyPr wrap="square">
              <a:spAutoFit/>
            </a:bodyPr>
            <a:lstStyle/>
            <a:p>
              <a:pPr marL="171450" indent="-171450">
                <a:lnSpc>
                  <a:spcPct val="115000"/>
                </a:lnSpc>
                <a:buFont typeface="Wingdings" panose="05000000000000000000" pitchFamily="2" charset="2"/>
                <a:buChar char="Ø"/>
                <a:defRPr sz="1600">
                  <a:solidFill>
                    <a:srgbClr val="282828"/>
                  </a:solidFill>
                </a:defRPr>
              </a:pPr>
              <a:r>
                <a:rPr sz="1200" dirty="0"/>
                <a:t>ORCID </a:t>
              </a:r>
              <a:r>
                <a:rPr sz="1200" dirty="0" err="1"/>
                <a:t>iD</a:t>
              </a:r>
              <a:r>
                <a:rPr sz="1200" dirty="0"/>
                <a:t> → </a:t>
              </a:r>
              <a:r>
                <a:rPr lang="en-US" sz="1200" dirty="0"/>
                <a:t>I</a:t>
              </a:r>
              <a:r>
                <a:rPr sz="1200" dirty="0"/>
                <a:t>dentifies a</a:t>
              </a:r>
              <a:r>
                <a:rPr lang="en-US" sz="1200" dirty="0"/>
                <a:t> </a:t>
              </a:r>
              <a:r>
                <a:rPr sz="1200" dirty="0"/>
                <a:t>researcher</a:t>
              </a:r>
              <a:endParaRPr lang="en-US" sz="1200" dirty="0"/>
            </a:p>
            <a:p>
              <a:pPr>
                <a:lnSpc>
                  <a:spcPct val="115000"/>
                </a:lnSpc>
                <a:defRPr sz="1600">
                  <a:solidFill>
                    <a:srgbClr val="282828"/>
                  </a:solidFill>
                </a:defRPr>
              </a:pPr>
              <a:endParaRPr lang="en-US" sz="1200" dirty="0"/>
            </a:p>
            <a:p>
              <a:pPr marL="171450" indent="-171450">
                <a:lnSpc>
                  <a:spcPct val="115000"/>
                </a:lnSpc>
                <a:buFont typeface="Wingdings" panose="05000000000000000000" pitchFamily="2" charset="2"/>
                <a:buChar char="Ø"/>
                <a:defRPr sz="1600">
                  <a:solidFill>
                    <a:srgbClr val="282828"/>
                  </a:solidFill>
                </a:defRPr>
              </a:pPr>
              <a:r>
                <a:rPr sz="1200" dirty="0"/>
                <a:t>DOI → </a:t>
              </a:r>
              <a:r>
                <a:rPr lang="en-US" sz="1200" dirty="0"/>
                <a:t>I</a:t>
              </a:r>
              <a:r>
                <a:rPr sz="1200" dirty="0"/>
                <a:t>dentifies a research output</a:t>
              </a:r>
              <a:r>
                <a:rPr lang="en-US" sz="1200" dirty="0"/>
                <a:t> </a:t>
              </a:r>
              <a:r>
                <a:rPr sz="1200" dirty="0"/>
                <a:t>(article, dataset,</a:t>
              </a:r>
              <a:r>
                <a:rPr lang="en-US" sz="1200" dirty="0"/>
                <a:t> software, book chapter, etc.</a:t>
              </a:r>
              <a:r>
                <a:rPr sz="1200" dirty="0"/>
                <a:t>)</a:t>
              </a:r>
              <a:endParaRPr lang="en-US" sz="1200" dirty="0"/>
            </a:p>
            <a:p>
              <a:pPr marL="171450" indent="-171450">
                <a:lnSpc>
                  <a:spcPct val="115000"/>
                </a:lnSpc>
                <a:buFont typeface="Wingdings" panose="05000000000000000000" pitchFamily="2" charset="2"/>
                <a:buChar char="Ø"/>
                <a:defRPr sz="1600">
                  <a:solidFill>
                    <a:srgbClr val="282828"/>
                  </a:solidFill>
                </a:defRPr>
              </a:pPr>
              <a:endParaRPr lang="en-US" sz="1200" dirty="0"/>
            </a:p>
            <a:p>
              <a:pPr marL="171450" indent="-171450">
                <a:lnSpc>
                  <a:spcPct val="115000"/>
                </a:lnSpc>
                <a:buFont typeface="Wingdings" panose="05000000000000000000" pitchFamily="2" charset="2"/>
                <a:buChar char="Ø"/>
                <a:defRPr sz="1600">
                  <a:solidFill>
                    <a:srgbClr val="282828"/>
                  </a:solidFill>
                </a:defRPr>
              </a:pPr>
              <a:r>
                <a:rPr lang="en-US" sz="1200" dirty="0"/>
                <a:t>ROR → Identifies a research institution (university, hospital, lab, etc.)</a:t>
              </a:r>
              <a:endParaRPr sz="1200" dirty="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9">
          <a:extLst>
            <a:ext uri="{FF2B5EF4-FFF2-40B4-BE49-F238E27FC236}">
              <a16:creationId xmlns:a16="http://schemas.microsoft.com/office/drawing/2014/main" id="{0640D193-DABE-F7C1-095D-06E022E2BF34}"/>
            </a:ext>
          </a:extLst>
        </p:cNvPr>
        <p:cNvGrpSpPr/>
        <p:nvPr/>
      </p:nvGrpSpPr>
      <p:grpSpPr>
        <a:xfrm>
          <a:off x="0" y="0"/>
          <a:ext cx="0" cy="0"/>
          <a:chOff x="0" y="0"/>
          <a:chExt cx="0" cy="0"/>
        </a:xfrm>
      </p:grpSpPr>
      <p:sp>
        <p:nvSpPr>
          <p:cNvPr id="460" name="Google Shape;460;p32">
            <a:extLst>
              <a:ext uri="{FF2B5EF4-FFF2-40B4-BE49-F238E27FC236}">
                <a16:creationId xmlns:a16="http://schemas.microsoft.com/office/drawing/2014/main" id="{95390861-64FF-9EEB-EEA8-E2729844BFCF}"/>
              </a:ext>
              <a:ext uri="{C183D7F6-B498-43B3-948B-1728B52AA6E4}">
                <adec:decorative xmlns:adec="http://schemas.microsoft.com/office/drawing/2017/decorative" val="1"/>
              </a:ext>
            </a:extLst>
          </p:cNvPr>
          <p:cNvSpPr/>
          <p:nvPr/>
        </p:nvSpPr>
        <p:spPr>
          <a:xfrm>
            <a:off x="0" y="0"/>
            <a:ext cx="9144000" cy="1000175"/>
          </a:xfrm>
          <a:prstGeom prst="rect">
            <a:avLst/>
          </a:prstGeom>
          <a:solidFill>
            <a:srgbClr val="A6CE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0" i="0" u="none" strike="noStrike" cap="none">
              <a:solidFill>
                <a:schemeClr val="lt1"/>
              </a:solidFill>
              <a:latin typeface="Arial"/>
              <a:ea typeface="Arial"/>
              <a:cs typeface="Arial"/>
              <a:sym typeface="Arial"/>
            </a:endParaRPr>
          </a:p>
        </p:txBody>
      </p:sp>
      <p:sp>
        <p:nvSpPr>
          <p:cNvPr id="461" name="Google Shape;461;p32">
            <a:extLst>
              <a:ext uri="{FF2B5EF4-FFF2-40B4-BE49-F238E27FC236}">
                <a16:creationId xmlns:a16="http://schemas.microsoft.com/office/drawing/2014/main" id="{18799D88-AC2D-A456-C3B4-59AE5CBF4DAE}"/>
              </a:ext>
            </a:extLst>
          </p:cNvPr>
          <p:cNvSpPr txBox="1">
            <a:spLocks noGrp="1"/>
          </p:cNvSpPr>
          <p:nvPr>
            <p:ph type="title"/>
          </p:nvPr>
        </p:nvSpPr>
        <p:spPr>
          <a:xfrm>
            <a:off x="311700" y="179092"/>
            <a:ext cx="8520600" cy="636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solidFill>
                  <a:schemeClr val="lt1"/>
                </a:solidFill>
              </a:rPr>
              <a:t>ORCID Benefits for Researchers</a:t>
            </a:r>
            <a:endParaRPr dirty="0">
              <a:solidFill>
                <a:schemeClr val="lt1"/>
              </a:solidFill>
            </a:endParaRPr>
          </a:p>
        </p:txBody>
      </p:sp>
      <p:sp>
        <p:nvSpPr>
          <p:cNvPr id="465" name="Google Shape;465;p32">
            <a:extLst>
              <a:ext uri="{FF2B5EF4-FFF2-40B4-BE49-F238E27FC236}">
                <a16:creationId xmlns:a16="http://schemas.microsoft.com/office/drawing/2014/main" id="{083E9DF3-3321-D628-B4EC-0388E8526B94}"/>
              </a:ext>
            </a:extLst>
          </p:cNvPr>
          <p:cNvSpPr txBox="1"/>
          <p:nvPr/>
        </p:nvSpPr>
        <p:spPr>
          <a:xfrm>
            <a:off x="481250" y="766310"/>
            <a:ext cx="4035000" cy="2230800"/>
          </a:xfrm>
          <a:prstGeom prst="rect">
            <a:avLst/>
          </a:prstGeom>
          <a:noFill/>
          <a:ln>
            <a:noFill/>
          </a:ln>
        </p:spPr>
        <p:txBody>
          <a:bodyPr spcFirstLastPara="1" wrap="square" lIns="91425" tIns="91425" rIns="91425" bIns="91425" anchor="ctr" anchorCtr="0">
            <a:noAutofit/>
          </a:bodyPr>
          <a:lstStyle/>
          <a:p>
            <a:pPr marL="457200" marR="0" lvl="0" indent="-381000" algn="l" rtl="0">
              <a:lnSpc>
                <a:spcPct val="115000"/>
              </a:lnSpc>
              <a:spcBef>
                <a:spcPts val="0"/>
              </a:spcBef>
              <a:spcAft>
                <a:spcPts val="0"/>
              </a:spcAft>
              <a:buClr>
                <a:srgbClr val="000000"/>
              </a:buClr>
              <a:buSzPts val="2400"/>
              <a:buFont typeface="Arial"/>
              <a:buChar char="•"/>
            </a:pPr>
            <a:r>
              <a:rPr lang="en" sz="2400" b="1" i="0" u="none" strike="noStrike" cap="none">
                <a:solidFill>
                  <a:srgbClr val="0070C0"/>
                </a:solidFill>
                <a:latin typeface="Arial"/>
                <a:ea typeface="Arial"/>
                <a:cs typeface="Arial"/>
                <a:sym typeface="Arial"/>
              </a:rPr>
              <a:t>Distinguish</a:t>
            </a:r>
            <a:r>
              <a:rPr lang="en" sz="2400" b="0" i="0" u="none" strike="noStrike" cap="none">
                <a:solidFill>
                  <a:schemeClr val="dk1"/>
                </a:solidFill>
                <a:latin typeface="Arial"/>
                <a:ea typeface="Arial"/>
                <a:cs typeface="Arial"/>
                <a:sym typeface="Arial"/>
              </a:rPr>
              <a:t> yourself from other researchers</a:t>
            </a:r>
            <a:endParaRPr sz="1400" b="0" i="0" u="none" strike="noStrike" cap="none">
              <a:solidFill>
                <a:srgbClr val="000000"/>
              </a:solidFill>
              <a:latin typeface="Arial"/>
              <a:ea typeface="Arial"/>
              <a:cs typeface="Arial"/>
              <a:sym typeface="Arial"/>
            </a:endParaRPr>
          </a:p>
        </p:txBody>
      </p:sp>
      <p:sp>
        <p:nvSpPr>
          <p:cNvPr id="464" name="Google Shape;464;p32">
            <a:extLst>
              <a:ext uri="{FF2B5EF4-FFF2-40B4-BE49-F238E27FC236}">
                <a16:creationId xmlns:a16="http://schemas.microsoft.com/office/drawing/2014/main" id="{92D423BF-A224-CBAA-445E-A228500BCDC1}"/>
              </a:ext>
            </a:extLst>
          </p:cNvPr>
          <p:cNvSpPr txBox="1"/>
          <p:nvPr/>
        </p:nvSpPr>
        <p:spPr>
          <a:xfrm>
            <a:off x="4696650" y="766292"/>
            <a:ext cx="3923100" cy="2230800"/>
          </a:xfrm>
          <a:prstGeom prst="rect">
            <a:avLst/>
          </a:prstGeom>
          <a:noFill/>
          <a:ln>
            <a:noFill/>
          </a:ln>
        </p:spPr>
        <p:txBody>
          <a:bodyPr spcFirstLastPara="1" wrap="square" lIns="91425" tIns="91425" rIns="91425" bIns="91425" anchor="ctr" anchorCtr="0">
            <a:noAutofit/>
          </a:bodyPr>
          <a:lstStyle/>
          <a:p>
            <a:pPr marL="457200" marR="0" lvl="0" indent="-381000" algn="l" rtl="0">
              <a:lnSpc>
                <a:spcPct val="115000"/>
              </a:lnSpc>
              <a:spcBef>
                <a:spcPts val="0"/>
              </a:spcBef>
              <a:spcAft>
                <a:spcPts val="0"/>
              </a:spcAft>
              <a:buClr>
                <a:srgbClr val="000000"/>
              </a:buClr>
              <a:buSzPts val="2400"/>
              <a:buFont typeface="Arial"/>
              <a:buChar char="•"/>
            </a:pPr>
            <a:r>
              <a:rPr lang="en" sz="2400" b="1" i="0" u="none" strike="noStrike" cap="none">
                <a:solidFill>
                  <a:srgbClr val="A6CE39"/>
                </a:solidFill>
                <a:latin typeface="Arial"/>
                <a:ea typeface="Arial"/>
                <a:cs typeface="Arial"/>
                <a:sym typeface="Arial"/>
              </a:rPr>
              <a:t>Manage </a:t>
            </a:r>
            <a:r>
              <a:rPr lang="en" sz="2400" b="0" i="0" u="none" strike="noStrike" cap="none">
                <a:solidFill>
                  <a:srgbClr val="434343"/>
                </a:solidFill>
                <a:latin typeface="Arial"/>
                <a:ea typeface="Arial"/>
                <a:cs typeface="Arial"/>
                <a:sym typeface="Arial"/>
              </a:rPr>
              <a:t>your reputation and </a:t>
            </a:r>
            <a:r>
              <a:rPr lang="en" sz="2400" b="1" i="0" u="none" strike="noStrike" cap="none">
                <a:solidFill>
                  <a:srgbClr val="00B050"/>
                </a:solidFill>
                <a:latin typeface="Arial"/>
                <a:ea typeface="Arial"/>
                <a:cs typeface="Arial"/>
                <a:sym typeface="Arial"/>
              </a:rPr>
              <a:t>research impact</a:t>
            </a:r>
            <a:endParaRPr sz="1400" b="0" i="0" u="none" strike="noStrike" cap="none">
              <a:solidFill>
                <a:srgbClr val="000000"/>
              </a:solidFill>
              <a:latin typeface="Arial"/>
              <a:ea typeface="Arial"/>
              <a:cs typeface="Arial"/>
              <a:sym typeface="Arial"/>
            </a:endParaRPr>
          </a:p>
        </p:txBody>
      </p:sp>
      <p:cxnSp>
        <p:nvCxnSpPr>
          <p:cNvPr id="466" name="Google Shape;466;p32">
            <a:extLst>
              <a:ext uri="{FF2B5EF4-FFF2-40B4-BE49-F238E27FC236}">
                <a16:creationId xmlns:a16="http://schemas.microsoft.com/office/drawing/2014/main" id="{627E5772-9F46-3535-8C90-56DC22D8CAE2}"/>
              </a:ext>
              <a:ext uri="{C183D7F6-B498-43B3-948B-1728B52AA6E4}">
                <adec:decorative xmlns:adec="http://schemas.microsoft.com/office/drawing/2017/decorative" val="1"/>
              </a:ext>
            </a:extLst>
          </p:cNvPr>
          <p:cNvCxnSpPr/>
          <p:nvPr/>
        </p:nvCxnSpPr>
        <p:spPr>
          <a:xfrm>
            <a:off x="524250" y="2997042"/>
            <a:ext cx="8095500" cy="21600"/>
          </a:xfrm>
          <a:prstGeom prst="straightConnector1">
            <a:avLst/>
          </a:prstGeom>
          <a:noFill/>
          <a:ln w="38100" cap="flat" cmpd="sng">
            <a:solidFill>
              <a:schemeClr val="dk2"/>
            </a:solidFill>
            <a:prstDash val="solid"/>
            <a:round/>
            <a:headEnd type="none" w="sm" len="sm"/>
            <a:tailEnd type="none" w="sm" len="sm"/>
          </a:ln>
        </p:spPr>
      </p:cxnSp>
      <p:cxnSp>
        <p:nvCxnSpPr>
          <p:cNvPr id="467" name="Google Shape;467;p32">
            <a:extLst>
              <a:ext uri="{FF2B5EF4-FFF2-40B4-BE49-F238E27FC236}">
                <a16:creationId xmlns:a16="http://schemas.microsoft.com/office/drawing/2014/main" id="{BE025104-E22F-D35B-09FD-9B2969C40EFE}"/>
              </a:ext>
              <a:ext uri="{C183D7F6-B498-43B3-948B-1728B52AA6E4}">
                <adec:decorative xmlns:adec="http://schemas.microsoft.com/office/drawing/2017/decorative" val="1"/>
              </a:ext>
            </a:extLst>
          </p:cNvPr>
          <p:cNvCxnSpPr/>
          <p:nvPr/>
        </p:nvCxnSpPr>
        <p:spPr>
          <a:xfrm>
            <a:off x="4447351" y="1112808"/>
            <a:ext cx="12949" cy="4132052"/>
          </a:xfrm>
          <a:prstGeom prst="straightConnector1">
            <a:avLst/>
          </a:prstGeom>
          <a:noFill/>
          <a:ln w="38100" cap="flat" cmpd="sng">
            <a:solidFill>
              <a:schemeClr val="dk2"/>
            </a:solidFill>
            <a:prstDash val="solid"/>
            <a:round/>
            <a:headEnd type="none" w="sm" len="sm"/>
            <a:tailEnd type="none" w="sm" len="sm"/>
          </a:ln>
        </p:spPr>
      </p:cxnSp>
      <p:pic>
        <p:nvPicPr>
          <p:cNvPr id="468" name="Google Shape;468;p32" descr="Orcid ID logo">
            <a:extLst>
              <a:ext uri="{FF2B5EF4-FFF2-40B4-BE49-F238E27FC236}">
                <a16:creationId xmlns:a16="http://schemas.microsoft.com/office/drawing/2014/main" id="{4A7DF013-F4C7-BBAD-9C3F-A5C8C7D1D659}"/>
              </a:ext>
            </a:extLst>
          </p:cNvPr>
          <p:cNvPicPr preferRelativeResize="0"/>
          <p:nvPr/>
        </p:nvPicPr>
        <p:blipFill rotWithShape="1">
          <a:blip r:embed="rId3">
            <a:alphaModFix/>
          </a:blip>
          <a:srcRect/>
          <a:stretch/>
        </p:blipFill>
        <p:spPr>
          <a:xfrm>
            <a:off x="3919530" y="2479971"/>
            <a:ext cx="1055750" cy="1055750"/>
          </a:xfrm>
          <a:prstGeom prst="rect">
            <a:avLst/>
          </a:prstGeom>
          <a:noFill/>
          <a:ln>
            <a:noFill/>
          </a:ln>
        </p:spPr>
      </p:pic>
    </p:spTree>
    <p:extLst>
      <p:ext uri="{BB962C8B-B14F-4D97-AF65-F5344CB8AC3E}">
        <p14:creationId xmlns:p14="http://schemas.microsoft.com/office/powerpoint/2010/main" val="1929562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3" name="Google Shape;204;p4">
            <a:extLst>
              <a:ext uri="{FF2B5EF4-FFF2-40B4-BE49-F238E27FC236}">
                <a16:creationId xmlns:a16="http://schemas.microsoft.com/office/drawing/2014/main" id="{BEF30149-E889-1B70-0987-FA1090CD7289}"/>
              </a:ext>
              <a:ext uri="{C183D7F6-B498-43B3-948B-1728B52AA6E4}">
                <adec:decorative xmlns:adec="http://schemas.microsoft.com/office/drawing/2017/decorative" val="1"/>
              </a:ext>
            </a:extLst>
          </p:cNvPr>
          <p:cNvSpPr/>
          <p:nvPr/>
        </p:nvSpPr>
        <p:spPr>
          <a:xfrm>
            <a:off x="0" y="8626"/>
            <a:ext cx="9144000" cy="1000175"/>
          </a:xfrm>
          <a:prstGeom prst="rect">
            <a:avLst/>
          </a:prstGeom>
          <a:solidFill>
            <a:srgbClr val="A6CE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Title 3">
            <a:extLst>
              <a:ext uri="{FF2B5EF4-FFF2-40B4-BE49-F238E27FC236}">
                <a16:creationId xmlns:a16="http://schemas.microsoft.com/office/drawing/2014/main" id="{4F48BF20-6DF9-3DC0-BC8C-00A7A08D308A}"/>
              </a:ext>
            </a:extLst>
          </p:cNvPr>
          <p:cNvSpPr txBox="1">
            <a:spLocks noGrp="1"/>
          </p:cNvSpPr>
          <p:nvPr>
            <p:ph type="title" idx="4294967295"/>
          </p:nvPr>
        </p:nvSpPr>
        <p:spPr>
          <a:xfrm>
            <a:off x="330740" y="201984"/>
            <a:ext cx="881326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chemeClr val="bg1"/>
                </a:solidFill>
                <a:effectLst/>
                <a:uLnTx/>
                <a:uFillTx/>
                <a:latin typeface="Arial"/>
                <a:ea typeface="Arial"/>
                <a:cs typeface="Arial"/>
                <a:sym typeface="Arial"/>
              </a:rPr>
              <a:t>Names are Tricky!</a:t>
            </a:r>
          </a:p>
        </p:txBody>
      </p:sp>
      <p:sp>
        <p:nvSpPr>
          <p:cNvPr id="2" name="TextBox 1">
            <a:extLst>
              <a:ext uri="{FF2B5EF4-FFF2-40B4-BE49-F238E27FC236}">
                <a16:creationId xmlns:a16="http://schemas.microsoft.com/office/drawing/2014/main" id="{A5E42D1D-BE5B-B417-98AE-1466FC7A2130}"/>
              </a:ext>
            </a:extLst>
          </p:cNvPr>
          <p:cNvSpPr txBox="1"/>
          <p:nvPr/>
        </p:nvSpPr>
        <p:spPr>
          <a:xfrm>
            <a:off x="558095" y="1051663"/>
            <a:ext cx="8463063" cy="923330"/>
          </a:xfrm>
          <a:prstGeom prst="rect">
            <a:avLst/>
          </a:prstGeom>
          <a:solidFill>
            <a:schemeClr val="accent4">
              <a:lumMod val="20000"/>
              <a:lumOff val="80000"/>
            </a:schemeClr>
          </a:solidFill>
          <a:ln>
            <a:solidFill>
              <a:schemeClr val="accent1"/>
            </a:solidFill>
          </a:ln>
        </p:spPr>
        <p:txBody>
          <a:bodyPr wrap="square" rtlCol="0">
            <a:spAutoFit/>
          </a:bodyPr>
          <a:lstStyle/>
          <a:p>
            <a:pPr algn="ctr"/>
            <a:r>
              <a:rPr lang="en-US" sz="1800" dirty="0"/>
              <a:t>There can often be more than one person with the same name </a:t>
            </a:r>
          </a:p>
          <a:p>
            <a:pPr algn="ctr"/>
            <a:r>
              <a:rPr lang="en-US" sz="1800" dirty="0"/>
              <a:t>OR </a:t>
            </a:r>
          </a:p>
          <a:p>
            <a:pPr algn="ctr"/>
            <a:r>
              <a:rPr lang="en-US" sz="1800" dirty="0"/>
              <a:t>One person may use multiple name variations over the course of their career</a:t>
            </a:r>
          </a:p>
        </p:txBody>
      </p:sp>
      <p:pic>
        <p:nvPicPr>
          <p:cNvPr id="197" name="Google Shape;197;p3" descr="Text box"/>
          <p:cNvPicPr preferRelativeResize="0"/>
          <p:nvPr/>
        </p:nvPicPr>
        <p:blipFill rotWithShape="1">
          <a:blip r:embed="rId3">
            <a:alphaModFix/>
          </a:blip>
          <a:srcRect/>
          <a:stretch/>
        </p:blipFill>
        <p:spPr>
          <a:xfrm>
            <a:off x="1718502" y="2267723"/>
            <a:ext cx="5706995" cy="570511"/>
          </a:xfrm>
          <a:prstGeom prst="rect">
            <a:avLst/>
          </a:prstGeom>
          <a:noFill/>
          <a:ln>
            <a:noFill/>
          </a:ln>
        </p:spPr>
      </p:pic>
      <p:pic>
        <p:nvPicPr>
          <p:cNvPr id="196" name="Google Shape;196;p3" descr="Cartoon picture of 4 women standing in a crow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802665" y="2857500"/>
            <a:ext cx="5538667" cy="2523286"/>
          </a:xfrm>
          <a:prstGeom prst="rect">
            <a:avLst/>
          </a:prstGeom>
          <a:noFill/>
          <a:ln>
            <a:solidFill>
              <a:schemeClr val="tx1"/>
            </a:solidFill>
          </a:ln>
        </p:spPr>
      </p:pic>
      <p:sp>
        <p:nvSpPr>
          <p:cNvPr id="198" name="Google Shape;198;p3"/>
          <p:cNvSpPr txBox="1"/>
          <p:nvPr/>
        </p:nvSpPr>
        <p:spPr>
          <a:xfrm>
            <a:off x="3356043" y="5400052"/>
            <a:ext cx="4069454" cy="236954"/>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1200"/>
              <a:buFont typeface="Arial"/>
              <a:buNone/>
            </a:pPr>
            <a:r>
              <a:rPr lang="en" sz="1100" b="0" i="0" u="none" strike="noStrike" cap="none" dirty="0">
                <a:solidFill>
                  <a:srgbClr val="292934"/>
                </a:solidFill>
                <a:latin typeface="Arial"/>
                <a:ea typeface="Arial"/>
                <a:cs typeface="Arial"/>
                <a:sym typeface="Arial"/>
              </a:rPr>
              <a:t>Source: “What is ORCID?” video </a:t>
            </a:r>
            <a:r>
              <a:rPr lang="en" sz="1100" b="0" i="0" u="sng" strike="noStrike" cap="none" dirty="0">
                <a:solidFill>
                  <a:srgbClr val="0000FF"/>
                </a:solidFill>
                <a:latin typeface="Arial"/>
                <a:ea typeface="Arial"/>
                <a:cs typeface="Arial"/>
                <a:sym typeface="Arial"/>
                <a:hlinkClick r:id="rId5">
                  <a:extLst>
                    <a:ext uri="{A12FA001-AC4F-418D-AE19-62706E023703}">
                      <ahyp:hlinkClr xmlns:ahyp="http://schemas.microsoft.com/office/drawing/2018/hyperlinkcolor" val="tx"/>
                    </a:ext>
                  </a:extLst>
                </a:hlinkClick>
              </a:rPr>
              <a:t>https://vimeo.com/97150912</a:t>
            </a:r>
            <a:r>
              <a:rPr lang="en" sz="1100" b="0" i="0" u="none" strike="noStrike" cap="none" dirty="0">
                <a:solidFill>
                  <a:srgbClr val="292934"/>
                </a:solidFill>
                <a:latin typeface="Arial"/>
                <a:ea typeface="Arial"/>
                <a:cs typeface="Arial"/>
                <a:sym typeface="Arial"/>
              </a:rPr>
              <a:t> </a:t>
            </a:r>
            <a:endParaRPr sz="11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
            <a:extLst>
              <a:ext uri="{C183D7F6-B498-43B3-948B-1728B52AA6E4}">
                <adec:decorative xmlns:adec="http://schemas.microsoft.com/office/drawing/2017/decorative" val="1"/>
              </a:ext>
            </a:extLst>
          </p:cNvPr>
          <p:cNvSpPr/>
          <p:nvPr/>
        </p:nvSpPr>
        <p:spPr>
          <a:xfrm>
            <a:off x="0" y="-1"/>
            <a:ext cx="9144000" cy="1000175"/>
          </a:xfrm>
          <a:prstGeom prst="rect">
            <a:avLst/>
          </a:prstGeom>
          <a:solidFill>
            <a:srgbClr val="A6CE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5" name="Google Shape;205;p4"/>
          <p:cNvSpPr txBox="1">
            <a:spLocks noGrp="1"/>
          </p:cNvSpPr>
          <p:nvPr>
            <p:ph type="title"/>
          </p:nvPr>
        </p:nvSpPr>
        <p:spPr>
          <a:xfrm>
            <a:off x="311700" y="181937"/>
            <a:ext cx="8520600" cy="636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solidFill>
                  <a:schemeClr val="lt1"/>
                </a:solidFill>
              </a:rPr>
              <a:t>What is ORCID?</a:t>
            </a:r>
            <a:endParaRPr dirty="0">
              <a:solidFill>
                <a:schemeClr val="lt1"/>
              </a:solidFill>
            </a:endParaRPr>
          </a:p>
        </p:txBody>
      </p:sp>
      <p:sp>
        <p:nvSpPr>
          <p:cNvPr id="206" name="Google Shape;206;p4"/>
          <p:cNvSpPr txBox="1">
            <a:spLocks noGrp="1"/>
          </p:cNvSpPr>
          <p:nvPr>
            <p:ph type="body" idx="1"/>
          </p:nvPr>
        </p:nvSpPr>
        <p:spPr>
          <a:xfrm>
            <a:off x="510275" y="1109450"/>
            <a:ext cx="8259000" cy="4071600"/>
          </a:xfrm>
          <a:prstGeom prst="rect">
            <a:avLst/>
          </a:prstGeom>
          <a:noFill/>
          <a:ln>
            <a:noFill/>
          </a:ln>
        </p:spPr>
        <p:txBody>
          <a:bodyPr spcFirstLastPara="1" wrap="square" lIns="91425" tIns="91425" rIns="91425" bIns="91425" anchor="t" anchorCtr="0">
            <a:noAutofit/>
          </a:bodyPr>
          <a:lstStyle/>
          <a:p>
            <a:pPr marL="457200" lvl="0" indent="-419100" algn="l" rtl="0">
              <a:lnSpc>
                <a:spcPct val="100000"/>
              </a:lnSpc>
              <a:spcBef>
                <a:spcPts val="0"/>
              </a:spcBef>
              <a:spcAft>
                <a:spcPts val="0"/>
              </a:spcAft>
              <a:buSzPts val="3000"/>
              <a:buChar char="●"/>
            </a:pPr>
            <a:r>
              <a:rPr lang="en" sz="2400" b="1" dirty="0">
                <a:solidFill>
                  <a:schemeClr val="dk1"/>
                </a:solidFill>
              </a:rPr>
              <a:t>ORCID = Open Research and Contributor Identifier</a:t>
            </a:r>
          </a:p>
          <a:p>
            <a:pPr marL="457200" lvl="0" indent="-419100" algn="l" rtl="0">
              <a:lnSpc>
                <a:spcPct val="100000"/>
              </a:lnSpc>
              <a:spcBef>
                <a:spcPts val="0"/>
              </a:spcBef>
              <a:spcAft>
                <a:spcPts val="0"/>
              </a:spcAft>
              <a:buSzPts val="3000"/>
              <a:buChar char="●"/>
            </a:pPr>
            <a:r>
              <a:rPr lang="en" sz="2400" b="1" dirty="0">
                <a:solidFill>
                  <a:schemeClr val="dk1"/>
                </a:solidFill>
              </a:rPr>
              <a:t>16 digit unique number</a:t>
            </a:r>
            <a:endParaRPr dirty="0"/>
          </a:p>
          <a:p>
            <a:pPr marL="457200" lvl="0" indent="-419100" algn="l" rtl="0">
              <a:lnSpc>
                <a:spcPct val="100000"/>
              </a:lnSpc>
              <a:spcBef>
                <a:spcPts val="0"/>
              </a:spcBef>
              <a:spcAft>
                <a:spcPts val="0"/>
              </a:spcAft>
              <a:buSzPts val="3000"/>
              <a:buChar char="●"/>
            </a:pPr>
            <a:r>
              <a:rPr lang="en" sz="2400" b="1" dirty="0">
                <a:solidFill>
                  <a:srgbClr val="99BF2F"/>
                </a:solidFill>
              </a:rPr>
              <a:t>Persistent Identifier:    </a:t>
            </a:r>
            <a:endParaRPr sz="2400" b="1" dirty="0">
              <a:solidFill>
                <a:srgbClr val="99BF2F"/>
              </a:solidFill>
            </a:endParaRPr>
          </a:p>
          <a:p>
            <a:pPr marL="0" lvl="0" indent="0" algn="l" rtl="0">
              <a:lnSpc>
                <a:spcPct val="100000"/>
              </a:lnSpc>
              <a:spcBef>
                <a:spcPts val="0"/>
              </a:spcBef>
              <a:spcAft>
                <a:spcPts val="0"/>
              </a:spcAft>
              <a:buSzPts val="1800"/>
              <a:buNone/>
            </a:pPr>
            <a:r>
              <a:rPr lang="en" sz="2400" dirty="0">
                <a:solidFill>
                  <a:srgbClr val="0000FF"/>
                </a:solidFill>
              </a:rPr>
              <a:t>          </a:t>
            </a:r>
            <a:r>
              <a:rPr lang="en-US" sz="2400" u="sng" dirty="0">
                <a:solidFill>
                  <a:srgbClr val="0070C0"/>
                </a:solidFill>
                <a:hlinkClick r:id="rId3">
                  <a:extLst>
                    <a:ext uri="{A12FA001-AC4F-418D-AE19-62706E023703}">
                      <ahyp:hlinkClr xmlns:ahyp="http://schemas.microsoft.com/office/drawing/2018/hyperlinkcolor" val="tx"/>
                    </a:ext>
                  </a:extLst>
                </a:hlinkClick>
              </a:rPr>
              <a:t>http://orcid.org./0000-0001-5727-2427</a:t>
            </a:r>
            <a:endParaRPr sz="2400" u="sng" dirty="0">
              <a:solidFill>
                <a:srgbClr val="0070C0"/>
              </a:solidFill>
            </a:endParaRPr>
          </a:p>
          <a:p>
            <a:pPr marL="457200" lvl="0" indent="-419100" algn="l" rtl="0">
              <a:lnSpc>
                <a:spcPct val="100000"/>
              </a:lnSpc>
              <a:spcBef>
                <a:spcPts val="0"/>
              </a:spcBef>
              <a:spcAft>
                <a:spcPts val="0"/>
              </a:spcAft>
              <a:buClr>
                <a:srgbClr val="000000"/>
              </a:buClr>
              <a:buSzPts val="3000"/>
              <a:buChar char="●"/>
            </a:pPr>
            <a:r>
              <a:rPr lang="en" sz="2400" dirty="0">
                <a:solidFill>
                  <a:srgbClr val="000000"/>
                </a:solidFill>
              </a:rPr>
              <a:t>Changes in:</a:t>
            </a:r>
            <a:endParaRPr sz="2400" dirty="0">
              <a:solidFill>
                <a:srgbClr val="000000"/>
              </a:solidFill>
            </a:endParaRPr>
          </a:p>
          <a:p>
            <a:pPr marL="914400" lvl="1" indent="-419100" algn="l" rtl="0">
              <a:lnSpc>
                <a:spcPct val="100000"/>
              </a:lnSpc>
              <a:spcBef>
                <a:spcPts val="0"/>
              </a:spcBef>
              <a:spcAft>
                <a:spcPts val="0"/>
              </a:spcAft>
              <a:buClr>
                <a:srgbClr val="000000"/>
              </a:buClr>
              <a:buSzPts val="3000"/>
              <a:buChar char="○"/>
            </a:pPr>
            <a:r>
              <a:rPr lang="en" sz="2400" dirty="0">
                <a:solidFill>
                  <a:srgbClr val="000000"/>
                </a:solidFill>
              </a:rPr>
              <a:t>Name?</a:t>
            </a:r>
            <a:endParaRPr sz="2400" dirty="0">
              <a:solidFill>
                <a:srgbClr val="000000"/>
              </a:solidFill>
            </a:endParaRPr>
          </a:p>
          <a:p>
            <a:pPr marL="914400" lvl="1" indent="-419100" algn="l" rtl="0">
              <a:lnSpc>
                <a:spcPct val="100000"/>
              </a:lnSpc>
              <a:spcBef>
                <a:spcPts val="0"/>
              </a:spcBef>
              <a:spcAft>
                <a:spcPts val="0"/>
              </a:spcAft>
              <a:buClr>
                <a:srgbClr val="000000"/>
              </a:buClr>
              <a:buSzPts val="3000"/>
              <a:buChar char="○"/>
            </a:pPr>
            <a:r>
              <a:rPr lang="en" sz="2400" dirty="0">
                <a:solidFill>
                  <a:srgbClr val="000000"/>
                </a:solidFill>
              </a:rPr>
              <a:t>Career?</a:t>
            </a:r>
            <a:endParaRPr sz="2400" dirty="0">
              <a:solidFill>
                <a:srgbClr val="000000"/>
              </a:solidFill>
            </a:endParaRPr>
          </a:p>
          <a:p>
            <a:pPr marL="914400" lvl="1" indent="-419100" algn="l" rtl="0">
              <a:lnSpc>
                <a:spcPct val="100000"/>
              </a:lnSpc>
              <a:spcBef>
                <a:spcPts val="0"/>
              </a:spcBef>
              <a:spcAft>
                <a:spcPts val="0"/>
              </a:spcAft>
              <a:buClr>
                <a:srgbClr val="000000"/>
              </a:buClr>
              <a:buSzPts val="3000"/>
              <a:buChar char="○"/>
            </a:pPr>
            <a:r>
              <a:rPr lang="en" sz="2400" dirty="0">
                <a:solidFill>
                  <a:srgbClr val="000000"/>
                </a:solidFill>
              </a:rPr>
              <a:t>Location?</a:t>
            </a:r>
            <a:endParaRPr sz="2400" dirty="0">
              <a:solidFill>
                <a:srgbClr val="000000"/>
              </a:solidFill>
            </a:endParaRPr>
          </a:p>
          <a:p>
            <a:pPr marL="914400" lvl="1" indent="-419100" algn="l" rtl="0">
              <a:lnSpc>
                <a:spcPct val="100000"/>
              </a:lnSpc>
              <a:spcBef>
                <a:spcPts val="0"/>
              </a:spcBef>
              <a:spcAft>
                <a:spcPts val="0"/>
              </a:spcAft>
              <a:buClr>
                <a:srgbClr val="000000"/>
              </a:buClr>
              <a:buSzPts val="3000"/>
              <a:buChar char="○"/>
            </a:pPr>
            <a:r>
              <a:rPr lang="en" sz="2400" dirty="0">
                <a:solidFill>
                  <a:srgbClr val="000000"/>
                </a:solidFill>
              </a:rPr>
              <a:t>Discipline?</a:t>
            </a:r>
          </a:p>
          <a:p>
            <a:pPr marL="495300" lvl="1" indent="0" algn="l" rtl="0">
              <a:lnSpc>
                <a:spcPct val="100000"/>
              </a:lnSpc>
              <a:spcBef>
                <a:spcPts val="0"/>
              </a:spcBef>
              <a:spcAft>
                <a:spcPts val="0"/>
              </a:spcAft>
              <a:buClr>
                <a:srgbClr val="000000"/>
              </a:buClr>
              <a:buSzPts val="3000"/>
              <a:buNone/>
            </a:pPr>
            <a:endParaRPr sz="2400" dirty="0">
              <a:solidFill>
                <a:srgbClr val="000000"/>
              </a:solidFill>
            </a:endParaRPr>
          </a:p>
          <a:p>
            <a:pPr marL="457200" lvl="0" indent="-419100" algn="l" rtl="0">
              <a:lnSpc>
                <a:spcPct val="100000"/>
              </a:lnSpc>
              <a:spcBef>
                <a:spcPts val="0"/>
              </a:spcBef>
              <a:spcAft>
                <a:spcPts val="0"/>
              </a:spcAft>
              <a:buSzPts val="3000"/>
              <a:buChar char="●"/>
            </a:pPr>
            <a:r>
              <a:rPr lang="en" sz="2400" dirty="0">
                <a:solidFill>
                  <a:srgbClr val="000000"/>
                </a:solidFill>
              </a:rPr>
              <a:t>Your</a:t>
            </a:r>
            <a:r>
              <a:rPr lang="en" sz="2400" dirty="0">
                <a:solidFill>
                  <a:srgbClr val="A6CE39"/>
                </a:solidFill>
              </a:rPr>
              <a:t> </a:t>
            </a:r>
            <a:r>
              <a:rPr lang="en" sz="2400" b="1" dirty="0">
                <a:solidFill>
                  <a:srgbClr val="99BF2F"/>
                </a:solidFill>
              </a:rPr>
              <a:t>ORCID iD</a:t>
            </a:r>
            <a:r>
              <a:rPr lang="en" sz="2400" dirty="0">
                <a:solidFill>
                  <a:srgbClr val="99BF2F"/>
                </a:solidFill>
              </a:rPr>
              <a:t> </a:t>
            </a:r>
            <a:r>
              <a:rPr lang="en" sz="2400" dirty="0">
                <a:solidFill>
                  <a:srgbClr val="000000"/>
                </a:solidFill>
              </a:rPr>
              <a:t>stays the same! (It’s persistent)</a:t>
            </a:r>
            <a:endParaRPr sz="2400" dirty="0">
              <a:solidFill>
                <a:srgbClr val="000000"/>
              </a:solidFill>
            </a:endParaRPr>
          </a:p>
          <a:p>
            <a:pPr marL="0" lvl="0" indent="0" algn="l" rtl="0">
              <a:lnSpc>
                <a:spcPct val="100000"/>
              </a:lnSpc>
              <a:spcBef>
                <a:spcPts val="0"/>
              </a:spcBef>
              <a:spcAft>
                <a:spcPts val="0"/>
              </a:spcAft>
              <a:buSzPts val="1800"/>
              <a:buNone/>
            </a:pPr>
            <a:endParaRPr dirty="0"/>
          </a:p>
        </p:txBody>
      </p:sp>
      <p:pic>
        <p:nvPicPr>
          <p:cNvPr id="207" name="Google Shape;207;p4" descr="Orcid id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127503" y="1955882"/>
            <a:ext cx="290975" cy="288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5">
            <a:extLst>
              <a:ext uri="{C183D7F6-B498-43B3-948B-1728B52AA6E4}">
                <adec:decorative xmlns:adec="http://schemas.microsoft.com/office/drawing/2017/decorative" val="1"/>
              </a:ext>
            </a:extLst>
          </p:cNvPr>
          <p:cNvSpPr/>
          <p:nvPr/>
        </p:nvSpPr>
        <p:spPr>
          <a:xfrm>
            <a:off x="0" y="0"/>
            <a:ext cx="9144000" cy="1000175"/>
          </a:xfrm>
          <a:prstGeom prst="rect">
            <a:avLst/>
          </a:prstGeom>
          <a:solidFill>
            <a:srgbClr val="A6CE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17" name="Google Shape;217;p5"/>
          <p:cNvSpPr txBox="1">
            <a:spLocks noGrp="1"/>
          </p:cNvSpPr>
          <p:nvPr>
            <p:ph type="title"/>
          </p:nvPr>
        </p:nvSpPr>
        <p:spPr>
          <a:xfrm>
            <a:off x="311700" y="181937"/>
            <a:ext cx="8520600" cy="636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solidFill>
                  <a:schemeClr val="lt1"/>
                </a:solidFill>
              </a:rPr>
              <a:t>ORCID Record for Sofia Garcia</a:t>
            </a:r>
            <a:endParaRPr dirty="0">
              <a:solidFill>
                <a:schemeClr val="lt1"/>
              </a:solidFill>
            </a:endParaRPr>
          </a:p>
        </p:txBody>
      </p:sp>
      <p:grpSp>
        <p:nvGrpSpPr>
          <p:cNvPr id="2" name="Group 1" descr="Screenshot of Orcid record">
            <a:extLst>
              <a:ext uri="{FF2B5EF4-FFF2-40B4-BE49-F238E27FC236}">
                <a16:creationId xmlns:a16="http://schemas.microsoft.com/office/drawing/2014/main" id="{4AF2C83F-0246-C4BD-929E-AE1812B88D4E}"/>
              </a:ext>
            </a:extLst>
          </p:cNvPr>
          <p:cNvGrpSpPr/>
          <p:nvPr/>
        </p:nvGrpSpPr>
        <p:grpSpPr>
          <a:xfrm>
            <a:off x="68094" y="1945532"/>
            <a:ext cx="9075905" cy="2385479"/>
            <a:chOff x="368083" y="2343359"/>
            <a:chExt cx="8407833" cy="1987652"/>
          </a:xfrm>
        </p:grpSpPr>
        <p:pic>
          <p:nvPicPr>
            <p:cNvPr id="213" name="Google Shape;213;p5"/>
            <p:cNvPicPr preferRelativeResize="0"/>
            <p:nvPr/>
          </p:nvPicPr>
          <p:blipFill rotWithShape="1">
            <a:blip r:embed="rId3">
              <a:alphaModFix/>
            </a:blip>
            <a:srcRect/>
            <a:stretch/>
          </p:blipFill>
          <p:spPr>
            <a:xfrm>
              <a:off x="368084" y="2343359"/>
              <a:ext cx="8407832" cy="1987652"/>
            </a:xfrm>
            <a:prstGeom prst="rect">
              <a:avLst/>
            </a:prstGeom>
            <a:noFill/>
            <a:ln>
              <a:noFill/>
            </a:ln>
          </p:spPr>
        </p:pic>
        <p:sp>
          <p:nvSpPr>
            <p:cNvPr id="214" name="Google Shape;214;p5"/>
            <p:cNvSpPr/>
            <p:nvPr/>
          </p:nvSpPr>
          <p:spPr>
            <a:xfrm>
              <a:off x="368083" y="2343359"/>
              <a:ext cx="2097799" cy="1269271"/>
            </a:xfrm>
            <a:prstGeom prst="rect">
              <a:avLst/>
            </a:prstGeom>
            <a:noFill/>
            <a:ln w="381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5" name="Google Shape;215;p5"/>
            <p:cNvSpPr/>
            <p:nvPr/>
          </p:nvSpPr>
          <p:spPr>
            <a:xfrm>
              <a:off x="5556354" y="2923082"/>
              <a:ext cx="3122951" cy="936885"/>
            </a:xfrm>
            <a:prstGeom prst="rect">
              <a:avLst/>
            </a:prstGeom>
            <a:noFill/>
            <a:ln w="381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6">
            <a:extLst>
              <a:ext uri="{C183D7F6-B498-43B3-948B-1728B52AA6E4}">
                <adec:decorative xmlns:adec="http://schemas.microsoft.com/office/drawing/2017/decorative" val="1"/>
              </a:ext>
            </a:extLst>
          </p:cNvPr>
          <p:cNvSpPr/>
          <p:nvPr/>
        </p:nvSpPr>
        <p:spPr>
          <a:xfrm>
            <a:off x="0" y="0"/>
            <a:ext cx="9144000" cy="1000175"/>
          </a:xfrm>
          <a:prstGeom prst="rect">
            <a:avLst/>
          </a:prstGeom>
          <a:solidFill>
            <a:srgbClr val="A6CE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4" name="Google Shape;224;p6"/>
          <p:cNvSpPr txBox="1">
            <a:spLocks noGrp="1"/>
          </p:cNvSpPr>
          <p:nvPr>
            <p:ph type="title"/>
          </p:nvPr>
        </p:nvSpPr>
        <p:spPr>
          <a:xfrm>
            <a:off x="311700" y="181937"/>
            <a:ext cx="8520600" cy="636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solidFill>
                  <a:schemeClr val="lt1"/>
                </a:solidFill>
              </a:rPr>
              <a:t>ORCID iD Record and Your Data</a:t>
            </a:r>
            <a:endParaRPr dirty="0">
              <a:solidFill>
                <a:schemeClr val="lt1"/>
              </a:solidFill>
            </a:endParaRPr>
          </a:p>
        </p:txBody>
      </p:sp>
      <p:pic>
        <p:nvPicPr>
          <p:cNvPr id="4" name="Picture 3" descr="Screen shot of Orcid profile page">
            <a:extLst>
              <a:ext uri="{FF2B5EF4-FFF2-40B4-BE49-F238E27FC236}">
                <a16:creationId xmlns:a16="http://schemas.microsoft.com/office/drawing/2014/main" id="{F51F0A04-0AC4-05FB-292F-3A643CCCF2F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90914" y="904352"/>
            <a:ext cx="8762171" cy="4810648"/>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850</TotalTime>
  <Words>4155</Words>
  <Application>Microsoft Macintosh PowerPoint</Application>
  <PresentationFormat>On-screen Show (16:10)</PresentationFormat>
  <Paragraphs>324</Paragraphs>
  <Slides>37</Slides>
  <Notes>37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37</vt:i4>
      </vt:variant>
    </vt:vector>
  </HeadingPairs>
  <TitlesOfParts>
    <vt:vector size="48" baseType="lpstr">
      <vt:lpstr>Aptos</vt:lpstr>
      <vt:lpstr>Aptos Display</vt:lpstr>
      <vt:lpstr>Arial</vt:lpstr>
      <vt:lpstr>Calibri</vt:lpstr>
      <vt:lpstr>Roboto</vt:lpstr>
      <vt:lpstr>Segoe UI</vt:lpstr>
      <vt:lpstr>Wingdings</vt:lpstr>
      <vt:lpstr>Simple Light</vt:lpstr>
      <vt:lpstr>Office Theme</vt:lpstr>
      <vt:lpstr>Simple Light</vt:lpstr>
      <vt:lpstr>1_Office Theme</vt:lpstr>
      <vt:lpstr>ORCID Made Easy</vt:lpstr>
      <vt:lpstr>Objectives:</vt:lpstr>
      <vt:lpstr>What does ORCID stand for?</vt:lpstr>
      <vt:lpstr> Persistent Identifiers (PIDs) in Scientific Research</vt:lpstr>
      <vt:lpstr>ORCID Benefits for Researchers</vt:lpstr>
      <vt:lpstr>Names are Tricky!</vt:lpstr>
      <vt:lpstr>What is ORCID?</vt:lpstr>
      <vt:lpstr>ORCID Record for Sofia Garcia</vt:lpstr>
      <vt:lpstr>ORCID iD Record and Your Data</vt:lpstr>
      <vt:lpstr>ORCID iD Record &amp; Your Data</vt:lpstr>
      <vt:lpstr>To get an ORCID iD, go to:</vt:lpstr>
      <vt:lpstr>Customizing Your ORCID Profile</vt:lpstr>
      <vt:lpstr>Recommended ORCID record basics</vt:lpstr>
      <vt:lpstr>Add affiliations to your ORCID iD record</vt:lpstr>
      <vt:lpstr>Add Works to your ORCID iD record</vt:lpstr>
      <vt:lpstr>ORCID Visibility Settings – Entire Record</vt:lpstr>
      <vt:lpstr>ORCID Visibility Settings – Individual Entries</vt:lpstr>
      <vt:lpstr>Trusted Organizations</vt:lpstr>
      <vt:lpstr>Recommended Trusted Organizations</vt:lpstr>
      <vt:lpstr>Trusted Organizations – How to Select</vt:lpstr>
      <vt:lpstr>Trusted Individuals</vt:lpstr>
      <vt:lpstr>How ORCID Benefits Researchers</vt:lpstr>
      <vt:lpstr>Connecting Your ORCID</vt:lpstr>
      <vt:lpstr>ORCID is used by publishers, funders, &amp; institutions</vt:lpstr>
      <vt:lpstr>History of the ORCID Number in Federal Science Policy</vt:lpstr>
      <vt:lpstr>Links to ORCID Funder Requirements</vt:lpstr>
      <vt:lpstr>NIH Systems and ORCID</vt:lpstr>
      <vt:lpstr>My NCBI and ORCID</vt:lpstr>
      <vt:lpstr>My NCBI and ORCID – Linking</vt:lpstr>
      <vt:lpstr>SciENcv and ORCID</vt:lpstr>
      <vt:lpstr>SciENcv &amp; ORCID</vt:lpstr>
      <vt:lpstr>SciENcv and ORCID – Linking </vt:lpstr>
      <vt:lpstr>SciENcv and ORCID and Common Form</vt:lpstr>
      <vt:lpstr>eRA Commons and ORCID</vt:lpstr>
      <vt:lpstr>To get the most benefit from ORCID:</vt:lpstr>
      <vt:lpstr>ORCID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Paolo Gujilde</dc:creator>
  <cp:lastModifiedBy>Bealer, Rebecca</cp:lastModifiedBy>
  <cp:revision>31</cp:revision>
  <dcterms:modified xsi:type="dcterms:W3CDTF">2026-05-26T13:17:48Z</dcterms:modified>
</cp:coreProperties>
</file>